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Types>
</file>

<file path=_rels/.rels><?xml version="1.0" encoding="UTF-8" standalone="yes"?><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1pPr>
    <a:lvl2pPr marL="0" marR="0" indent="2286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2pPr>
    <a:lvl3pPr marL="0" marR="0" indent="4572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3pPr>
    <a:lvl4pPr marL="0" marR="0" indent="6858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4pPr>
    <a:lvl5pPr marL="0" marR="0" indent="9144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5pPr>
    <a:lvl6pPr marL="0" marR="0" indent="11430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6pPr>
    <a:lvl7pPr marL="0" marR="0" indent="13716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7pPr>
    <a:lvl8pPr marL="0" marR="0" indent="16002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8pPr>
    <a:lvl9pPr marL="0" marR="0" indent="18288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file>

<file path=ppt/presProps.xml><?xml version="1.0" encoding="utf-8"?>
<p:presentationPr xmlns:a="http://schemas.openxmlformats.org/drawingml/2006/main" xmlns:r="http://schemas.openxmlformats.org/officeDocument/2006/relationships" xmlns:p="http://schemas.openxmlformats.org/presentationml/2006/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b="def" i="def"/>
      <a:tcStyle>
        <a:tcBdr/>
        <a:fill>
          <a:solidFill>
            <a:srgbClr val="E3E5E8"/>
          </a:solidFill>
        </a:fill>
      </a:tcStyle>
    </a:band2H>
    <a:firstCol>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b="def" i="def"/>
      <a:tcStyle>
        <a:tcBdr/>
        <a:fill>
          <a:solidFill>
            <a:srgbClr val="E1E0DA"/>
          </a:solidFill>
        </a:fill>
      </a:tcStyle>
    </a:band2H>
    <a:firstCol>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b="def" i="def"/>
      <a:tcStyle>
        <a:tcBdr/>
        <a:fill>
          <a:solidFill>
            <a:srgbClr val="C3C2C2"/>
          </a:solidFill>
        </a:fill>
      </a:tcStyle>
    </a:band2H>
    <a:firstCol>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b="def" i="def"/>
      <a:tcStyle>
        <a:tcBdr/>
        <a:fill>
          <a:solidFill>
            <a:srgbClr val="DCE5E6"/>
          </a:solidFill>
        </a:fill>
      </a:tcStyle>
    </a:band2H>
    <a:firstCol>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b="def" i="def"/>
      <a:tcStyle>
        <a:tcBdr/>
        <a:fill>
          <a:solidFill>
            <a:srgbClr val="DEDEDF"/>
          </a:solidFill>
        </a:fill>
      </a:tcStyle>
    </a:band2H>
    <a:firstCol>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b="def" i="def"/>
      <a:tcStyle>
        <a:tcBdr/>
        <a:fill>
          <a:solidFill>
            <a:srgbClr val="EDEEEE"/>
          </a:solidFill>
        </a:fill>
      </a:tcStyle>
    </a:band2H>
    <a:firstCol>
      <a:tcTxStyle b="on" i="off">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showComments="1"/>
</file>

<file path=ppt/_rels/presentation.xml.rels><?xml version="1.0" encoding="UTF-8" standalone="yes"?><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60" Type="http://schemas.openxmlformats.org/officeDocument/2006/relationships/slide" Target="slides/slide53.xml"/><Relationship Id="rId61" Type="http://schemas.openxmlformats.org/officeDocument/2006/relationships/slide" Target="slides/slide54.xml"/><Relationship Id="rId62" Type="http://schemas.openxmlformats.org/officeDocument/2006/relationships/slide" Target="slides/slide55.xml"/></Relationships>

</file>

<file path=ppt/notesMasters/_rels/notesMaster1.xml.rels><?xml version="1.0" encoding="UTF-8" standalone="yes"?><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 name="Shape 116"/>
          <p:cNvSpPr/>
          <p:nvPr>
            <p:ph type="sldImg"/>
          </p:nvPr>
        </p:nvSpPr>
        <p:spPr>
          <a:xfrm>
            <a:off x="1143000" y="685800"/>
            <a:ext cx="4572000" cy="3429000"/>
          </a:xfrm>
          <a:prstGeom prst="rect">
            <a:avLst/>
          </a:prstGeom>
        </p:spPr>
        <p:txBody>
          <a:bodyPr/>
          <a:lstStyle/>
          <a:p>
            <a:pPr/>
          </a:p>
        </p:txBody>
      </p:sp>
      <p:sp>
        <p:nvSpPr>
          <p:cNvPr id="117" name="Shape 117"/>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000">
        <a:latin typeface="Helvetica Neue"/>
        <a:ea typeface="Helvetica Neue"/>
        <a:cs typeface="Helvetica Neue"/>
        <a:sym typeface="Helvetica Neue"/>
      </a:defRPr>
    </a:lvl1pPr>
    <a:lvl2pPr indent="228600" defTabSz="457200" latinLnBrk="0">
      <a:lnSpc>
        <a:spcPct val="117999"/>
      </a:lnSpc>
      <a:defRPr sz="2000">
        <a:latin typeface="Helvetica Neue"/>
        <a:ea typeface="Helvetica Neue"/>
        <a:cs typeface="Helvetica Neue"/>
        <a:sym typeface="Helvetica Neue"/>
      </a:defRPr>
    </a:lvl2pPr>
    <a:lvl3pPr indent="457200" defTabSz="457200" latinLnBrk="0">
      <a:lnSpc>
        <a:spcPct val="117999"/>
      </a:lnSpc>
      <a:defRPr sz="2000">
        <a:latin typeface="Helvetica Neue"/>
        <a:ea typeface="Helvetica Neue"/>
        <a:cs typeface="Helvetica Neue"/>
        <a:sym typeface="Helvetica Neue"/>
      </a:defRPr>
    </a:lvl3pPr>
    <a:lvl4pPr indent="685800" defTabSz="457200" latinLnBrk="0">
      <a:lnSpc>
        <a:spcPct val="117999"/>
      </a:lnSpc>
      <a:defRPr sz="2000">
        <a:latin typeface="Helvetica Neue"/>
        <a:ea typeface="Helvetica Neue"/>
        <a:cs typeface="Helvetica Neue"/>
        <a:sym typeface="Helvetica Neue"/>
      </a:defRPr>
    </a:lvl4pPr>
    <a:lvl5pPr indent="914400" defTabSz="457200" latinLnBrk="0">
      <a:lnSpc>
        <a:spcPct val="117999"/>
      </a:lnSpc>
      <a:defRPr sz="2000">
        <a:latin typeface="Helvetica Neue"/>
        <a:ea typeface="Helvetica Neue"/>
        <a:cs typeface="Helvetica Neue"/>
        <a:sym typeface="Helvetica Neue"/>
      </a:defRPr>
    </a:lvl5pPr>
    <a:lvl6pPr indent="1143000" defTabSz="457200" latinLnBrk="0">
      <a:lnSpc>
        <a:spcPct val="117999"/>
      </a:lnSpc>
      <a:defRPr sz="2000">
        <a:latin typeface="Helvetica Neue"/>
        <a:ea typeface="Helvetica Neue"/>
        <a:cs typeface="Helvetica Neue"/>
        <a:sym typeface="Helvetica Neue"/>
      </a:defRPr>
    </a:lvl6pPr>
    <a:lvl7pPr indent="1371600" defTabSz="457200" latinLnBrk="0">
      <a:lnSpc>
        <a:spcPct val="117999"/>
      </a:lnSpc>
      <a:defRPr sz="2000">
        <a:latin typeface="Helvetica Neue"/>
        <a:ea typeface="Helvetica Neue"/>
        <a:cs typeface="Helvetica Neue"/>
        <a:sym typeface="Helvetica Neue"/>
      </a:defRPr>
    </a:lvl7pPr>
    <a:lvl8pPr indent="1600200" defTabSz="457200" latinLnBrk="0">
      <a:lnSpc>
        <a:spcPct val="117999"/>
      </a:lnSpc>
      <a:defRPr sz="2000">
        <a:latin typeface="Helvetica Neue"/>
        <a:ea typeface="Helvetica Neue"/>
        <a:cs typeface="Helvetica Neue"/>
        <a:sym typeface="Helvetica Neue"/>
      </a:defRPr>
    </a:lvl8pPr>
    <a:lvl9pPr indent="1828800" defTabSz="457200" latinLnBrk="0">
      <a:lnSpc>
        <a:spcPct val="117999"/>
      </a:lnSpc>
      <a:defRPr sz="2000">
        <a:latin typeface="Helvetica Neue"/>
        <a:ea typeface="Helvetica Neue"/>
        <a:cs typeface="Helvetica Neue"/>
        <a:sym typeface="Helvetica Neue"/>
      </a:defRPr>
    </a:lvl9pPr>
  </p:notesStyle>
</p:notesMaster>
</file>

<file path=ppt/notesSlides/_rels/notesSlide1.xml.rels><?xml version="1.0" encoding="UTF-8" standalone="yes"?><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10.xml.rels><?xml version="1.0" encoding="UTF-8" standalone="yes"?><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_rels/notesSlide11.xml.rels><?xml version="1.0" encoding="UTF-8" standalone="yes"?><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12.xml.rels><?xml version="1.0" encoding="UTF-8" standalone="yes"?><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_rels/notesSlide13.xml.rels><?xml version="1.0" encoding="UTF-8" standalone="yes"?><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Relationships>

</file>

<file path=ppt/notesSlides/_rels/notesSlide14.xml.rels><?xml version="1.0" encoding="UTF-8" standalone="yes"?><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Relationships>

</file>

<file path=ppt/notesSlides/_rels/notesSlide15.xml.rels><?xml version="1.0" encoding="UTF-8" standalone="yes"?><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Relationships>

</file>

<file path=ppt/notesSlides/_rels/notesSlide16.xml.rels><?xml version="1.0" encoding="UTF-8" standalone="yes"?><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Relationships>

</file>

<file path=ppt/notesSlides/_rels/notesSlide17.xml.rels><?xml version="1.0" encoding="UTF-8" standalone="yes"?><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Relationships>

</file>

<file path=ppt/notesSlides/_rels/notesSlide18.xml.rels><?xml version="1.0" encoding="UTF-8" standalone="yes"?><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Relationships>

</file>

<file path=ppt/notesSlides/_rels/notesSlide19.xml.rels><?xml version="1.0" encoding="UTF-8" standalone="yes"?><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Relationships>

</file>

<file path=ppt/notesSlides/_rels/notesSlide2.xml.rels><?xml version="1.0" encoding="UTF-8" standalone="yes"?><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20.xml.rels><?xml version="1.0" encoding="UTF-8" standalone="yes"?><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Relationships>

</file>

<file path=ppt/notesSlides/_rels/notesSlide21.xml.rels><?xml version="1.0" encoding="UTF-8" standalone="yes"?><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Relationships>

</file>

<file path=ppt/notesSlides/_rels/notesSlide22.xml.rels><?xml version="1.0" encoding="UTF-8" standalone="yes"?><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Relationships>

</file>

<file path=ppt/notesSlides/_rels/notesSlide23.xml.rels><?xml version="1.0" encoding="UTF-8" standalone="yes"?><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Relationships>

</file>

<file path=ppt/notesSlides/_rels/notesSlide24.xml.rels><?xml version="1.0" encoding="UTF-8" standalone="yes"?><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Relationships>

</file>

<file path=ppt/notesSlides/_rels/notesSlide25.xml.rels><?xml version="1.0" encoding="UTF-8" standalone="yes"?><Relationships xmlns="http://schemas.openxmlformats.org/package/2006/relationships"><Relationship Id="rId1" Type="http://schemas.openxmlformats.org/officeDocument/2006/relationships/slide" Target="../slides/slide29.xml"/><Relationship Id="rId2" Type="http://schemas.openxmlformats.org/officeDocument/2006/relationships/notesMaster" Target="../notesMasters/notesMaster1.xml"/></Relationships>

</file>

<file path=ppt/notesSlides/_rels/notesSlide26.xml.rels><?xml version="1.0" encoding="UTF-8" standalone="yes"?><Relationships xmlns="http://schemas.openxmlformats.org/package/2006/relationships"><Relationship Id="rId1" Type="http://schemas.openxmlformats.org/officeDocument/2006/relationships/slide" Target="../slides/slide30.xml"/><Relationship Id="rId2" Type="http://schemas.openxmlformats.org/officeDocument/2006/relationships/notesMaster" Target="../notesMasters/notesMaster1.xml"/></Relationships>

</file>

<file path=ppt/notesSlides/_rels/notesSlide27.xml.rels><?xml version="1.0" encoding="UTF-8" standalone="yes"?><Relationships xmlns="http://schemas.openxmlformats.org/package/2006/relationships"><Relationship Id="rId1" Type="http://schemas.openxmlformats.org/officeDocument/2006/relationships/slide" Target="../slides/slide31.xml"/><Relationship Id="rId2" Type="http://schemas.openxmlformats.org/officeDocument/2006/relationships/notesMaster" Target="../notesMasters/notesMaster1.xml"/></Relationships>

</file>

<file path=ppt/notesSlides/_rels/notesSlide28.xml.rels><?xml version="1.0" encoding="UTF-8" standalone="yes"?><Relationships xmlns="http://schemas.openxmlformats.org/package/2006/relationships"><Relationship Id="rId1" Type="http://schemas.openxmlformats.org/officeDocument/2006/relationships/slide" Target="../slides/slide32.xml"/><Relationship Id="rId2" Type="http://schemas.openxmlformats.org/officeDocument/2006/relationships/notesMaster" Target="../notesMasters/notesMaster1.xml"/></Relationships>

</file>

<file path=ppt/notesSlides/_rels/notesSlide29.xml.rels><?xml version="1.0" encoding="UTF-8" standalone="yes"?><Relationships xmlns="http://schemas.openxmlformats.org/package/2006/relationships"><Relationship Id="rId1" Type="http://schemas.openxmlformats.org/officeDocument/2006/relationships/slide" Target="../slides/slide33.xml"/><Relationship Id="rId2" Type="http://schemas.openxmlformats.org/officeDocument/2006/relationships/notesMaster" Target="../notesMasters/notesMaster1.xml"/></Relationships>

</file>

<file path=ppt/notesSlides/_rels/notesSlide3.xml.rels><?xml version="1.0" encoding="UTF-8" standalone="yes"?><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30.xml.rels><?xml version="1.0" encoding="UTF-8" standalone="yes"?><Relationships xmlns="http://schemas.openxmlformats.org/package/2006/relationships"><Relationship Id="rId1" Type="http://schemas.openxmlformats.org/officeDocument/2006/relationships/slide" Target="../slides/slide34.xml"/><Relationship Id="rId2" Type="http://schemas.openxmlformats.org/officeDocument/2006/relationships/notesMaster" Target="../notesMasters/notesMaster1.xml"/></Relationships>

</file>

<file path=ppt/notesSlides/_rels/notesSlide31.xml.rels><?xml version="1.0" encoding="UTF-8" standalone="yes"?><Relationships xmlns="http://schemas.openxmlformats.org/package/2006/relationships"><Relationship Id="rId1" Type="http://schemas.openxmlformats.org/officeDocument/2006/relationships/slide" Target="../slides/slide36.xml"/><Relationship Id="rId2" Type="http://schemas.openxmlformats.org/officeDocument/2006/relationships/notesMaster" Target="../notesMasters/notesMaster1.xml"/></Relationships>

</file>

<file path=ppt/notesSlides/_rels/notesSlide32.xml.rels><?xml version="1.0" encoding="UTF-8" standalone="yes"?><Relationships xmlns="http://schemas.openxmlformats.org/package/2006/relationships"><Relationship Id="rId1" Type="http://schemas.openxmlformats.org/officeDocument/2006/relationships/slide" Target="../slides/slide37.xml"/><Relationship Id="rId2" Type="http://schemas.openxmlformats.org/officeDocument/2006/relationships/notesMaster" Target="../notesMasters/notesMaster1.xml"/></Relationships>

</file>

<file path=ppt/notesSlides/_rels/notesSlide33.xml.rels><?xml version="1.0" encoding="UTF-8" standalone="yes"?><Relationships xmlns="http://schemas.openxmlformats.org/package/2006/relationships"><Relationship Id="rId1" Type="http://schemas.openxmlformats.org/officeDocument/2006/relationships/slide" Target="../slides/slide38.xml"/><Relationship Id="rId2" Type="http://schemas.openxmlformats.org/officeDocument/2006/relationships/notesMaster" Target="../notesMasters/notesMaster1.xml"/></Relationships>

</file>

<file path=ppt/notesSlides/_rels/notesSlide34.xml.rels><?xml version="1.0" encoding="UTF-8" standalone="yes"?><Relationships xmlns="http://schemas.openxmlformats.org/package/2006/relationships"><Relationship Id="rId1" Type="http://schemas.openxmlformats.org/officeDocument/2006/relationships/slide" Target="../slides/slide39.xml"/><Relationship Id="rId2" Type="http://schemas.openxmlformats.org/officeDocument/2006/relationships/notesMaster" Target="../notesMasters/notesMaster1.xml"/></Relationships>

</file>

<file path=ppt/notesSlides/_rels/notesSlide35.xml.rels><?xml version="1.0" encoding="UTF-8" standalone="yes"?><Relationships xmlns="http://schemas.openxmlformats.org/package/2006/relationships"><Relationship Id="rId1" Type="http://schemas.openxmlformats.org/officeDocument/2006/relationships/slide" Target="../slides/slide40.xml"/><Relationship Id="rId2" Type="http://schemas.openxmlformats.org/officeDocument/2006/relationships/notesMaster" Target="../notesMasters/notesMaster1.xml"/></Relationships>

</file>

<file path=ppt/notesSlides/_rels/notesSlide36.xml.rels><?xml version="1.0" encoding="UTF-8" standalone="yes"?><Relationships xmlns="http://schemas.openxmlformats.org/package/2006/relationships"><Relationship Id="rId1" Type="http://schemas.openxmlformats.org/officeDocument/2006/relationships/slide" Target="../slides/slide41.xml"/><Relationship Id="rId2" Type="http://schemas.openxmlformats.org/officeDocument/2006/relationships/notesMaster" Target="../notesMasters/notesMaster1.xml"/></Relationships>

</file>

<file path=ppt/notesSlides/_rels/notesSlide37.xml.rels><?xml version="1.0" encoding="UTF-8" standalone="yes"?><Relationships xmlns="http://schemas.openxmlformats.org/package/2006/relationships"><Relationship Id="rId1" Type="http://schemas.openxmlformats.org/officeDocument/2006/relationships/slide" Target="../slides/slide42.xml"/><Relationship Id="rId2" Type="http://schemas.openxmlformats.org/officeDocument/2006/relationships/notesMaster" Target="../notesMasters/notesMaster1.xml"/></Relationships>

</file>

<file path=ppt/notesSlides/_rels/notesSlide38.xml.rels><?xml version="1.0" encoding="UTF-8" standalone="yes"?><Relationships xmlns="http://schemas.openxmlformats.org/package/2006/relationships"><Relationship Id="rId1" Type="http://schemas.openxmlformats.org/officeDocument/2006/relationships/slide" Target="../slides/slide43.xml"/><Relationship Id="rId2" Type="http://schemas.openxmlformats.org/officeDocument/2006/relationships/notesMaster" Target="../notesMasters/notesMaster1.xml"/></Relationships>

</file>

<file path=ppt/notesSlides/_rels/notesSlide39.xml.rels><?xml version="1.0" encoding="UTF-8" standalone="yes"?><Relationships xmlns="http://schemas.openxmlformats.org/package/2006/relationships"><Relationship Id="rId1" Type="http://schemas.openxmlformats.org/officeDocument/2006/relationships/slide" Target="../slides/slide44.xml"/><Relationship Id="rId2" Type="http://schemas.openxmlformats.org/officeDocument/2006/relationships/notesMaster" Target="../notesMasters/notesMaster1.xml"/></Relationships>

</file>

<file path=ppt/notesSlides/_rels/notesSlide4.xml.rels><?xml version="1.0" encoding="UTF-8" standalone="yes"?><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40.xml.rels><?xml version="1.0" encoding="UTF-8" standalone="yes"?><Relationships xmlns="http://schemas.openxmlformats.org/package/2006/relationships"><Relationship Id="rId1" Type="http://schemas.openxmlformats.org/officeDocument/2006/relationships/slide" Target="../slides/slide45.xml"/><Relationship Id="rId2" Type="http://schemas.openxmlformats.org/officeDocument/2006/relationships/notesMaster" Target="../notesMasters/notesMaster1.xml"/></Relationships>

</file>

<file path=ppt/notesSlides/_rels/notesSlide41.xml.rels><?xml version="1.0" encoding="UTF-8" standalone="yes"?><Relationships xmlns="http://schemas.openxmlformats.org/package/2006/relationships"><Relationship Id="rId1" Type="http://schemas.openxmlformats.org/officeDocument/2006/relationships/slide" Target="../slides/slide46.xml"/><Relationship Id="rId2" Type="http://schemas.openxmlformats.org/officeDocument/2006/relationships/notesMaster" Target="../notesMasters/notesMaster1.xml"/></Relationships>

</file>

<file path=ppt/notesSlides/_rels/notesSlide42.xml.rels><?xml version="1.0" encoding="UTF-8" standalone="yes"?><Relationships xmlns="http://schemas.openxmlformats.org/package/2006/relationships"><Relationship Id="rId1" Type="http://schemas.openxmlformats.org/officeDocument/2006/relationships/slide" Target="../slides/slide47.xml"/><Relationship Id="rId2" Type="http://schemas.openxmlformats.org/officeDocument/2006/relationships/notesMaster" Target="../notesMasters/notesMaster1.xml"/></Relationships>

</file>

<file path=ppt/notesSlides/_rels/notesSlide43.xml.rels><?xml version="1.0" encoding="UTF-8" standalone="yes"?><Relationships xmlns="http://schemas.openxmlformats.org/package/2006/relationships"><Relationship Id="rId1" Type="http://schemas.openxmlformats.org/officeDocument/2006/relationships/slide" Target="../slides/slide48.xml"/><Relationship Id="rId2" Type="http://schemas.openxmlformats.org/officeDocument/2006/relationships/notesMaster" Target="../notesMasters/notesMaster1.xml"/></Relationships>

</file>

<file path=ppt/notesSlides/_rels/notesSlide44.xml.rels><?xml version="1.0" encoding="UTF-8" standalone="yes"?><Relationships xmlns="http://schemas.openxmlformats.org/package/2006/relationships"><Relationship Id="rId1" Type="http://schemas.openxmlformats.org/officeDocument/2006/relationships/slide" Target="../slides/slide49.xml"/><Relationship Id="rId2" Type="http://schemas.openxmlformats.org/officeDocument/2006/relationships/notesMaster" Target="../notesMasters/notesMaster1.xml"/></Relationships>

</file>

<file path=ppt/notesSlides/_rels/notesSlide5.xml.rels><?xml version="1.0" encoding="UTF-8" standalone="yes"?><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6.xml.rels><?xml version="1.0" encoding="UTF-8" standalone="yes"?><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7.xml.rels><?xml version="1.0" encoding="UTF-8" standalone="yes"?><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8.xml.rels><?xml version="1.0" encoding="UTF-8" standalone="yes"?><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_rels/notesSlide9.xml.rels><?xml version="1.0" encoding="UTF-8" standalone="yes"?><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6" name="Shape 126"/>
          <p:cNvSpPr/>
          <p:nvPr>
            <p:ph type="sldImg"/>
          </p:nvPr>
        </p:nvSpPr>
        <p:spPr>
          <a:prstGeom prst="rect">
            <a:avLst/>
          </a:prstGeom>
        </p:spPr>
        <p:txBody>
          <a:bodyPr/>
          <a:lstStyle/>
          <a:p>
            <a:pPr/>
          </a:p>
        </p:txBody>
      </p:sp>
      <p:sp>
        <p:nvSpPr>
          <p:cNvPr id="127" name="Shape 127"/>
          <p:cNvSpPr/>
          <p:nvPr>
            <p:ph type="body" sz="quarter" idx="1"/>
          </p:nvPr>
        </p:nvSpPr>
        <p:spPr>
          <a:prstGeom prst="rect">
            <a:avLst/>
          </a:prstGeom>
        </p:spPr>
        <p:txBody>
          <a:bodyPr/>
          <a:lstStyle/>
          <a:p>
            <a:pPr/>
            <a:r>
              <a:t>my thesis topic is cloudbrowser2.0, cloudbrowser is a server-centric web framework, we will first discuss web applications and the original implementation of cloudbrowser, that is where i get started. and then we will discuss my work, the design an implementation of cloudbrowser2.0, in particular,  we will discuss an RPC framework we built for this project, nodermi. After that, we will discuss the evaluation we conducted for this work, and then we compare cloudbrowser2.0 to some related work</a:t>
            </a:r>
          </a:p>
          <a:p>
            <a:pPr/>
          </a:p>
          <a:p>
            <a:pPr/>
            <a:r>
              <a:t>started out with cloudbrowser 1.0, </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7" name="Shape 187"/>
          <p:cNvSpPr/>
          <p:nvPr>
            <p:ph type="sldImg"/>
          </p:nvPr>
        </p:nvSpPr>
        <p:spPr>
          <a:prstGeom prst="rect">
            <a:avLst/>
          </a:prstGeom>
        </p:spPr>
        <p:txBody>
          <a:bodyPr/>
          <a:lstStyle/>
          <a:p>
            <a:pPr/>
          </a:p>
        </p:txBody>
      </p:sp>
      <p:sp>
        <p:nvSpPr>
          <p:cNvPr id="188" name="Shape 188"/>
          <p:cNvSpPr/>
          <p:nvPr>
            <p:ph type="body" sz="quarter" idx="1"/>
          </p:nvPr>
        </p:nvSpPr>
        <p:spPr>
          <a:prstGeom prst="rect">
            <a:avLst/>
          </a:prstGeom>
        </p:spPr>
        <p:txBody>
          <a:bodyPr/>
          <a:lstStyle/>
          <a:p>
            <a:pPr/>
            <a:r>
              <a:t>so in our application deployment model, we can have multiple applications running in a cloudbrowser installation …</a:t>
            </a:r>
          </a:p>
          <a:p>
            <a:pPr/>
          </a:p>
          <a:p>
            <a:pPr/>
            <a:r>
              <a:t>most general model first  —— landing page  —- user manage vbs</a:t>
            </a:r>
          </a:p>
          <a:p>
            <a:pPr/>
            <a:r>
              <a:t>——&gt; strategies —- singleBrowserPerUser</a:t>
            </a:r>
          </a:p>
          <a:p>
            <a:pPr/>
          </a:p>
          <a:p>
            <a:pPr/>
            <a:r>
              <a:t>TODO add another slide to discuss scenarios</a:t>
            </a:r>
          </a:p>
          <a:p>
            <a:pPr/>
          </a:p>
          <a:p>
            <a:pPr/>
            <a:r>
              <a:t>screeshot of landing page</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4" name="Shape 194"/>
          <p:cNvSpPr/>
          <p:nvPr>
            <p:ph type="sldImg"/>
          </p:nvPr>
        </p:nvSpPr>
        <p:spPr>
          <a:prstGeom prst="rect">
            <a:avLst/>
          </a:prstGeom>
        </p:spPr>
        <p:txBody>
          <a:bodyPr/>
          <a:lstStyle/>
          <a:p>
            <a:pPr/>
          </a:p>
        </p:txBody>
      </p:sp>
      <p:sp>
        <p:nvSpPr>
          <p:cNvPr id="195" name="Shape 195"/>
          <p:cNvSpPr/>
          <p:nvPr>
            <p:ph type="body" sz="quarter" idx="1"/>
          </p:nvPr>
        </p:nvSpPr>
        <p:spPr>
          <a:prstGeom prst="rect">
            <a:avLst/>
          </a:prstGeom>
        </p:spPr>
        <p:txBody>
          <a:bodyPr/>
          <a:lstStyle/>
          <a:p>
            <a:pPr/>
            <a:r>
              <a:t>put the pic to full page, delete text</a:t>
            </a:r>
          </a:p>
          <a:p>
            <a:pPr/>
            <a:r>
              <a:t>most flexibility</a:t>
            </a:r>
          </a:p>
          <a:p>
            <a:pPr/>
            <a:r>
              <a:t>since a user can create multiple app instances and multiple virtual browsers,</a:t>
            </a:r>
          </a:p>
          <a:p>
            <a:pPr/>
            <a:r>
              <a:t>The user needs to choose which app instance and virtual browser he wants to connect,</a:t>
            </a:r>
          </a:p>
          <a:p>
            <a:pPr/>
            <a:r>
              <a:t>we provide the landing page for users to manage his app instances and virtual browsers in an application</a:t>
            </a:r>
          </a:p>
          <a:p>
            <a:pPr/>
            <a:r>
              <a:t>the user can create new app instances or virtual browsers, or connect to existing virtual browsers using this interface</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1" name="Shape 201"/>
          <p:cNvSpPr/>
          <p:nvPr>
            <p:ph type="sldImg"/>
          </p:nvPr>
        </p:nvSpPr>
        <p:spPr>
          <a:prstGeom prst="rect">
            <a:avLst/>
          </a:prstGeom>
        </p:spPr>
        <p:txBody>
          <a:bodyPr/>
          <a:lstStyle/>
          <a:p>
            <a:pPr/>
          </a:p>
        </p:txBody>
      </p:sp>
      <p:sp>
        <p:nvSpPr>
          <p:cNvPr id="202" name="Shape 202"/>
          <p:cNvSpPr/>
          <p:nvPr>
            <p:ph type="body" sz="quarter" idx="1"/>
          </p:nvPr>
        </p:nvSpPr>
        <p:spPr>
          <a:prstGeom prst="rect">
            <a:avLst/>
          </a:prstGeom>
        </p:spPr>
        <p:txBody>
          <a:bodyPr/>
          <a:lstStyle/>
          <a:p>
            <a:pPr/>
            <a:r>
              <a:t>creating multiple instances per user and creating multiple virtual browsers per instance provides the largest flexibility for user,</a:t>
            </a:r>
          </a:p>
          <a:p>
            <a:pPr/>
            <a:r>
              <a:t>but applications may want to add more restrictions.</a:t>
            </a:r>
          </a:p>
          <a:p>
            <a:pPr/>
            <a:r>
              <a:t>for example, for a single-page application, each user has only one single view, the application need to restrict the user to create only one virtual browser,</a:t>
            </a:r>
          </a:p>
          <a:p>
            <a:pPr/>
            <a:r>
              <a:t>we provide four instantiation strategies for different types of applications,</a:t>
            </a:r>
          </a:p>
          <a:p>
            <a:pPr/>
            <a:r>
              <a:t>for example, using the singleBrowserPerUser option, a user can create multiple app instances, in an app instance, each user can only create one virtual browser,</a:t>
            </a:r>
          </a:p>
          <a:p>
            <a:pPr/>
            <a:r>
              <a:t>we can use this option to create chatroom application, where a user can create multiple chatrooms but he can only have one chat window inside any given chatroom.</a:t>
            </a:r>
          </a:p>
          <a:p>
            <a:pPr/>
            <a:r>
              <a:t>For the users that are merely joining existing chatrooms, they are not aware of the concepts of app instances and virtual browsers, they are automatically directed to their associated virtual browsers</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35" name="Shape 235"/>
          <p:cNvSpPr/>
          <p:nvPr>
            <p:ph type="sldImg"/>
          </p:nvPr>
        </p:nvSpPr>
        <p:spPr>
          <a:prstGeom prst="rect">
            <a:avLst/>
          </a:prstGeom>
        </p:spPr>
        <p:txBody>
          <a:bodyPr/>
          <a:lstStyle/>
          <a:p>
            <a:pPr/>
          </a:p>
        </p:txBody>
      </p:sp>
      <p:sp>
        <p:nvSpPr>
          <p:cNvPr id="236" name="Shape 236"/>
          <p:cNvSpPr/>
          <p:nvPr>
            <p:ph type="body" sz="quarter" idx="1"/>
          </p:nvPr>
        </p:nvSpPr>
        <p:spPr>
          <a:prstGeom prst="rect">
            <a:avLst/>
          </a:prstGeom>
        </p:spPr>
        <p:txBody>
          <a:bodyPr/>
          <a:lstStyle/>
          <a:p>
            <a:pPr/>
            <a:r>
              <a:t>since we have defined the application deployment model, we go on to discuss the implementation of cloudBrowser2.0.</a:t>
            </a:r>
          </a:p>
          <a:p>
            <a:pPr/>
            <a:r>
              <a:t>There are four goals for cloudBrowser2.0, first </a:t>
            </a:r>
          </a:p>
          <a:p>
            <a:pPr/>
            <a:r>
              <a:t>it needs to be scalable on a SMP machine or on a cluster of machines, </a:t>
            </a:r>
          </a:p>
          <a:p>
            <a:pPr/>
            <a:r>
              <a:t>second, we need to implement the application deployment model and provide a way to isolate applications,  finally, we want to reuse the existing code base as much as possible, we do not want to delete everything and start from scratch </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41" name="Shape 241"/>
          <p:cNvSpPr/>
          <p:nvPr>
            <p:ph type="sldImg"/>
          </p:nvPr>
        </p:nvSpPr>
        <p:spPr>
          <a:prstGeom prst="rect">
            <a:avLst/>
          </a:prstGeom>
        </p:spPr>
        <p:txBody>
          <a:bodyPr/>
          <a:lstStyle/>
          <a:p>
            <a:pPr/>
          </a:p>
        </p:txBody>
      </p:sp>
      <p:sp>
        <p:nvSpPr>
          <p:cNvPr id="242" name="Shape 242"/>
          <p:cNvSpPr/>
          <p:nvPr>
            <p:ph type="body" sz="quarter" idx="1"/>
          </p:nvPr>
        </p:nvSpPr>
        <p:spPr>
          <a:prstGeom prst="rect">
            <a:avLst/>
          </a:prstGeom>
        </p:spPr>
        <p:txBody>
          <a:bodyPr/>
          <a:lstStyle/>
          <a:p>
            <a:pPr/>
            <a:r>
              <a:t>Here is the overview of cloudBrowser2.0 architecture.</a:t>
            </a:r>
          </a:p>
          <a:p>
            <a:pPr/>
            <a:r>
              <a:t>we have one master process, multiple reverse proxies and multiple worker processes.</a:t>
            </a:r>
          </a:p>
          <a:p>
            <a:pPr/>
            <a:r>
              <a:t>The worker processes provide application execution environment, they host app instances and virtual browsers</a:t>
            </a:r>
          </a:p>
          <a:p>
            <a:pPr/>
            <a:r>
              <a:t>the reverse proxies dispatch user requests to the workers</a:t>
            </a:r>
          </a:p>
          <a:p>
            <a:pPr/>
            <a:r>
              <a:t>the master controls reverse proxies </a:t>
            </a:r>
          </a:p>
          <a:p>
            <a:pPr/>
            <a:r>
              <a:t>the master is a single point of failure,</a:t>
            </a:r>
          </a:p>
          <a:p>
            <a:pPr/>
            <a:r>
              <a:t>in our system, most of the network traffic are webSocket messages , the master process is contacted by reverse proxies for new connections, once a connection establishes the messages are forwarded without master’s intervention ,</a:t>
            </a:r>
          </a:p>
          <a:p>
            <a:pPr/>
            <a:r>
              <a:t>and the master only does simple tasks, so it is not a big problem</a:t>
            </a:r>
          </a:p>
          <a:p>
            <a:pPr/>
          </a:p>
          <a:p>
            <a:pPr/>
          </a:p>
          <a:p>
            <a:pPr/>
            <a:r>
              <a:t>have almost all the features of the original cloudbrowser, </a:t>
            </a:r>
          </a:p>
          <a:p>
            <a:pPr/>
            <a:r>
              <a:t>master is mainly for request dispatch logic and maintain some global application metadata, we try to keep it as simple as possible, </a:t>
            </a:r>
          </a:p>
          <a:p>
            <a:pPr/>
            <a:r>
              <a:t>reverse proxies are IO intensive, deploy them using standalone processes could prevent them from interfering with the master</a:t>
            </a:r>
          </a:p>
          <a:p>
            <a:pPr/>
          </a:p>
          <a:p>
            <a:pPr/>
            <a:r>
              <a:t>separation of …</a:t>
            </a:r>
          </a:p>
          <a:p>
            <a:pPr/>
            <a:r>
              <a:t>make it bigger</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89" name="Shape 289"/>
          <p:cNvSpPr/>
          <p:nvPr>
            <p:ph type="sldImg"/>
          </p:nvPr>
        </p:nvSpPr>
        <p:spPr>
          <a:prstGeom prst="rect">
            <a:avLst/>
          </a:prstGeom>
        </p:spPr>
        <p:txBody>
          <a:bodyPr/>
          <a:lstStyle/>
          <a:p>
            <a:pPr/>
          </a:p>
        </p:txBody>
      </p:sp>
      <p:sp>
        <p:nvSpPr>
          <p:cNvPr id="290" name="Shape 290"/>
          <p:cNvSpPr/>
          <p:nvPr>
            <p:ph type="body" sz="quarter" idx="1"/>
          </p:nvPr>
        </p:nvSpPr>
        <p:spPr>
          <a:prstGeom prst="rect">
            <a:avLst/>
          </a:prstGeom>
        </p:spPr>
        <p:txBody>
          <a:bodyPr/>
          <a:lstStyle/>
          <a:p>
            <a:pPr/>
            <a:r>
              <a:t>TODO goals, separation of master of reverse proxy</a:t>
            </a:r>
          </a:p>
          <a:p>
            <a:pPr/>
          </a:p>
          <a:p>
            <a:pPr/>
            <a:r>
              <a:t>In this example, the user tries to connect to an application, a reverse proxy accepts this request, the reverse proxy is picked up by OS in a round-robin fashion, then the reverse proxy asks the master where to forward this request, since the master cannot extract application instance information from the request’s URL now, the master picks a worker using the load balancing algorithm to handle this request,  here, worker 1 is picked, then worker 1 asks the master to find an app instance for this user, since there is no app instance right now, the master pick a worker to create a new app instance, here worker 2 is picked, and then the system will tell the user to redirect to the new app instance and virtual browser</a:t>
            </a:r>
          </a:p>
          <a:p>
            <a:pPr/>
          </a:p>
          <a:p>
            <a:pPr/>
            <a:r>
              <a:t>Requests to an app instance must be routed to the worker that hosts the app instance</a:t>
            </a:r>
          </a:p>
          <a:p>
            <a:pPr/>
            <a:r>
              <a:t>The master keeps mapping of App Instance Id to workers</a:t>
            </a:r>
          </a:p>
          <a:p>
            <a:pPr/>
            <a:r>
              <a:t>Extract app instance id from request URL</a:t>
            </a:r>
          </a:p>
          <a:p>
            <a:pPr/>
            <a:r>
              <a:t>The mapping is updated when new App Instances are created or App Instances are removed</a:t>
            </a:r>
          </a:p>
          <a:p>
            <a:pPr/>
            <a:r>
              <a:t>If the URL does not contain app instance id, the master picks a worker using the load balancing algorithm</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28" name="Shape 328"/>
          <p:cNvSpPr/>
          <p:nvPr>
            <p:ph type="sldImg"/>
          </p:nvPr>
        </p:nvSpPr>
        <p:spPr>
          <a:prstGeom prst="rect">
            <a:avLst/>
          </a:prstGeom>
        </p:spPr>
        <p:txBody>
          <a:bodyPr/>
          <a:lstStyle/>
          <a:p>
            <a:pPr/>
          </a:p>
        </p:txBody>
      </p:sp>
      <p:sp>
        <p:nvSpPr>
          <p:cNvPr id="329" name="Shape 329"/>
          <p:cNvSpPr/>
          <p:nvPr>
            <p:ph type="body" sz="quarter" idx="1"/>
          </p:nvPr>
        </p:nvSpPr>
        <p:spPr>
          <a:prstGeom prst="rect">
            <a:avLst/>
          </a:prstGeom>
        </p:spPr>
        <p:txBody>
          <a:bodyPr/>
          <a:lstStyle/>
          <a:p>
            <a:pPr/>
            <a:r>
              <a:t>TODO : overhead …</a:t>
            </a:r>
          </a:p>
          <a:p>
            <a:pPr/>
          </a:p>
          <a:p>
            <a:pPr/>
            <a:r>
              <a:t>when the user is redirected, his browser sends a new request with the virtual browser’s url, the URL contains the app instance id,</a:t>
            </a:r>
          </a:p>
          <a:p>
            <a:pPr/>
            <a:r>
              <a:t> the master can extract the app instance id from the URL and look it up in its mapping table, this app instance id is associated with worker 2, so worker 2 is selected</a:t>
            </a:r>
          </a:p>
          <a:p>
            <a:pPr/>
            <a:r>
              <a:t>then a web socket connection will be established between the user, the reverse proxy and worker 2, all subsequent messages will go through the connection</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34" name="Shape 334"/>
          <p:cNvSpPr/>
          <p:nvPr>
            <p:ph type="sldImg"/>
          </p:nvPr>
        </p:nvSpPr>
        <p:spPr>
          <a:prstGeom prst="rect">
            <a:avLst/>
          </a:prstGeom>
        </p:spPr>
        <p:txBody>
          <a:bodyPr/>
          <a:lstStyle/>
          <a:p>
            <a:pPr/>
          </a:p>
        </p:txBody>
      </p:sp>
      <p:sp>
        <p:nvSpPr>
          <p:cNvPr id="335" name="Shape 335"/>
          <p:cNvSpPr/>
          <p:nvPr>
            <p:ph type="body" sz="quarter" idx="1"/>
          </p:nvPr>
        </p:nvSpPr>
        <p:spPr>
          <a:prstGeom prst="rect">
            <a:avLst/>
          </a:prstGeom>
        </p:spPr>
        <p:txBody>
          <a:bodyPr/>
          <a:lstStyle/>
          <a:p>
            <a:pPr/>
            <a:r>
              <a:t>Round-robin : place new load to workers in round-robin fashion</a:t>
            </a:r>
          </a:p>
          <a:p>
            <a:pPr/>
            <a:r>
              <a:t>this could lead to uneven load distribution if the new requests vary greatly in resource consumption</a:t>
            </a:r>
          </a:p>
          <a:p>
            <a:pPr/>
            <a:r>
              <a:t>another mode is Load based,</a:t>
            </a:r>
          </a:p>
          <a:p>
            <a:pPr/>
            <a:r>
              <a:t>in this mode, workers periodically report their load (heap memory used) to the master</a:t>
            </a:r>
          </a:p>
          <a:p>
            <a:pPr/>
            <a:r>
              <a:t>Master selects the worker with the lowest load</a:t>
            </a:r>
          </a:p>
          <a:p>
            <a:pPr/>
            <a:r>
              <a:t>Since the master’s knowledge of the worker’s load is not up-to-date,</a:t>
            </a:r>
          </a:p>
          <a:p>
            <a:pPr/>
            <a:r>
              <a:t>the master makes a projection of the worker’s future load after the master place a new request on that worker, and use the projected value (as the worker’s load) until the master receives a new load report from that worker</a:t>
            </a:r>
          </a:p>
          <a:p>
            <a:pPr/>
            <a:r>
              <a:t>with this enhancement, we can avoid placing all the new requests to a single worker when handling  a burst of new requests</a:t>
            </a:r>
          </a:p>
          <a:p>
            <a:pPr/>
          </a:p>
          <a:p>
            <a:pPr/>
          </a:p>
          <a:p>
            <a:pPr/>
            <a:r>
              <a:t>Avoid putting all the load to one worker</a:t>
            </a:r>
          </a:p>
          <a:p>
            <a:pPr/>
            <a:r>
              <a:t>Every time a worker is selected, the master makes a projection of the worker’s load after the new load is placed to the worker, the projected value is used as the worker’s load value until new load report from the worker is received</a:t>
            </a:r>
          </a:p>
          <a:p>
            <a:pPr/>
          </a:p>
          <a:p>
            <a:pPr/>
            <a:r>
              <a:t>too much text</a:t>
            </a:r>
          </a:p>
          <a:p>
            <a:pPr/>
            <a:r>
              <a:t>Handle bursts of new requests</a:t>
            </a:r>
          </a:p>
          <a:p>
            <a:pPr/>
            <a:r>
              <a:t>The master’s knowledge of the worker’s load is not up-to-date</a:t>
            </a:r>
          </a:p>
          <a:p>
            <a:pPr/>
            <a:r>
              <a:t>Avoid putting all the load to one worker</a:t>
            </a:r>
          </a:p>
          <a:p>
            <a:pPr/>
            <a:r>
              <a:t>Every time a worker is selected, the master makes a projection of the worker’s load after the new load is placed to the worker, the projected value is used as the worker’s load value until new load report from the worker is received</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62" name="Shape 362"/>
          <p:cNvSpPr/>
          <p:nvPr>
            <p:ph type="sldImg"/>
          </p:nvPr>
        </p:nvSpPr>
        <p:spPr>
          <a:prstGeom prst="rect">
            <a:avLst/>
          </a:prstGeom>
        </p:spPr>
        <p:txBody>
          <a:bodyPr/>
          <a:lstStyle/>
          <a:p>
            <a:pPr/>
          </a:p>
        </p:txBody>
      </p:sp>
      <p:sp>
        <p:nvSpPr>
          <p:cNvPr id="363" name="Shape 363"/>
          <p:cNvSpPr/>
          <p:nvPr>
            <p:ph type="body" sz="quarter" idx="1"/>
          </p:nvPr>
        </p:nvSpPr>
        <p:spPr>
          <a:prstGeom prst="rect">
            <a:avLst/>
          </a:prstGeom>
        </p:spPr>
        <p:txBody>
          <a:bodyPr/>
          <a:lstStyle/>
          <a:p>
            <a:pPr/>
            <a:r>
              <a:t>app Manager reads application bundles from file system and creates data structure to represent application metadata </a:t>
            </a:r>
          </a:p>
          <a:p>
            <a:pPr/>
          </a:p>
          <a:p>
            <a:pPr/>
            <a:r>
              <a:t>worker manager and app manager are exposed to workers via nodermi</a:t>
            </a:r>
          </a:p>
          <a:p>
            <a:pPr/>
            <a:r>
              <a:t>, workers call createApplication, deleteApplication remotely to …</a:t>
            </a:r>
          </a:p>
          <a:p>
            <a:pPr/>
            <a:r>
              <a:t>workers call workerManager’s methods remotely to register them, report load</a:t>
            </a:r>
          </a:p>
          <a:p>
            <a:p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73" name="Shape 373"/>
          <p:cNvSpPr/>
          <p:nvPr>
            <p:ph type="sldImg"/>
          </p:nvPr>
        </p:nvSpPr>
        <p:spPr>
          <a:prstGeom prst="rect">
            <a:avLst/>
          </a:prstGeom>
        </p:spPr>
        <p:txBody>
          <a:bodyPr/>
          <a:lstStyle/>
          <a:p>
            <a:pPr/>
          </a:p>
        </p:txBody>
      </p:sp>
      <p:sp>
        <p:nvSpPr>
          <p:cNvPr id="374" name="Shape 374"/>
          <p:cNvSpPr/>
          <p:nvPr>
            <p:ph type="body" sz="quarter" idx="1"/>
          </p:nvPr>
        </p:nvSpPr>
        <p:spPr>
          <a:prstGeom prst="rect">
            <a:avLst/>
          </a:prstGeom>
        </p:spPr>
        <p:txBody>
          <a:bodyPr/>
          <a:lstStyle/>
          <a:p>
            <a:pPr/>
            <a:r>
              <a:t>here we discuss how we isolate applications from framework internal objects,</a:t>
            </a:r>
          </a:p>
          <a:p>
            <a:pPr/>
            <a:r>
              <a:t>we create cloudBrowser API as a level of indirection to achieve this isolation.</a:t>
            </a:r>
          </a:p>
          <a:p>
            <a:pPr/>
            <a:r>
              <a:t>The application can only access internal objects through API, so it cannot manipulate internal objects in unexpected ways.</a:t>
            </a:r>
          </a:p>
          <a:p>
            <a:pPr/>
          </a:p>
          <a:p>
            <a:pPr/>
            <a:r>
              <a:t>Besides that, the API layer also provides other great features,</a:t>
            </a:r>
          </a:p>
          <a:p>
            <a:pPr/>
            <a:r>
              <a:t>first, the API layer make it impossible for application code to get around of permission checking, for example in our system only administrator user can shutdown an application,</a:t>
            </a:r>
          </a:p>
          <a:p>
            <a:pPr/>
            <a:r>
              <a:t>it also decouples applications from framework internals, so we can update framework without breaking applications, finally, it  prevents application code hold references to internal objects and vice versa, so the internal objects can be garbage collected after they are discarded by the framework</a:t>
            </a:r>
          </a:p>
          <a:p>
            <a:pPr/>
          </a:p>
          <a:p>
            <a:pPr/>
            <a:r>
              <a:t>Applications need to access internal objects</a:t>
            </a:r>
          </a:p>
          <a:p>
            <a:pPr/>
            <a:r>
              <a:t>Administrator Applications : upload/unload application, enable/disable authentication…</a:t>
            </a:r>
          </a:p>
          <a:p>
            <a:pPr/>
            <a:r>
              <a:t>Other Applications : create/destroy App Instances and virtual browsers</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2" name="Shape 132"/>
          <p:cNvSpPr/>
          <p:nvPr>
            <p:ph type="sldImg"/>
          </p:nvPr>
        </p:nvSpPr>
        <p:spPr>
          <a:prstGeom prst="rect">
            <a:avLst/>
          </a:prstGeom>
        </p:spPr>
        <p:txBody>
          <a:bodyPr/>
          <a:lstStyle/>
          <a:p>
            <a:pPr/>
          </a:p>
        </p:txBody>
      </p:sp>
      <p:sp>
        <p:nvSpPr>
          <p:cNvPr id="133" name="Shape 133"/>
          <p:cNvSpPr/>
          <p:nvPr>
            <p:ph type="body" sz="quarter" idx="1"/>
          </p:nvPr>
        </p:nvSpPr>
        <p:spPr>
          <a:prstGeom prst="rect">
            <a:avLst/>
          </a:prstGeom>
        </p:spPr>
        <p:txBody>
          <a:bodyPr/>
          <a:lstStyle/>
          <a:p>
            <a:pPr>
              <a:defRPr sz="3000"/>
            </a:pPr>
            <a:r>
              <a:t>why we are interested in web frameworks</a:t>
            </a:r>
          </a:p>
          <a:p>
            <a:pPr>
              <a:defRPr sz="3000"/>
            </a:pPr>
            <a:r>
              <a:t>cloud9, hangout, zendesk</a:t>
            </a:r>
          </a:p>
          <a:p>
            <a:pPr>
              <a:defRPr sz="3000"/>
            </a:pPr>
            <a:r>
              <a:t>IBM Rational …</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79" name="Shape 379"/>
          <p:cNvSpPr/>
          <p:nvPr>
            <p:ph type="sldImg"/>
          </p:nvPr>
        </p:nvSpPr>
        <p:spPr>
          <a:prstGeom prst="rect">
            <a:avLst/>
          </a:prstGeom>
        </p:spPr>
        <p:txBody>
          <a:bodyPr/>
          <a:lstStyle/>
          <a:p>
            <a:pPr/>
          </a:p>
        </p:txBody>
      </p:sp>
      <p:sp>
        <p:nvSpPr>
          <p:cNvPr id="380" name="Shape 380"/>
          <p:cNvSpPr/>
          <p:nvPr>
            <p:ph type="body" sz="quarter" idx="1"/>
          </p:nvPr>
        </p:nvSpPr>
        <p:spPr>
          <a:prstGeom prst="rect">
            <a:avLst/>
          </a:prstGeom>
        </p:spPr>
        <p:txBody>
          <a:bodyPr/>
          <a:lstStyle/>
          <a:p>
            <a:pPr/>
            <a:r>
              <a:t>API 2-3 minutes</a:t>
            </a:r>
          </a:p>
          <a:p>
            <a:pPr/>
            <a:r>
              <a:t>This is an example of the constructor of an Api object, an api object is basically a proxy to a internal object, it wraps around the method invocations to the internal object with permission checking code.</a:t>
            </a:r>
          </a:p>
          <a:p>
            <a:pPr/>
            <a:r>
              <a:t>it also hides reference to internal object from application, in this example, the reference to the internal object is defined inside the api object’s constructor, and the api object’s methods are also defined inside the constructor, so the application code cannot obtain references to the internal object while the api code can reference it since they are in the same closure.</a:t>
            </a:r>
          </a:p>
          <a:p>
            <a:pPr/>
            <a:r>
              <a:t>Also, the api use weak reference to internal objects so the internal objects can be garbage collected even they are referenced by the API</a:t>
            </a:r>
          </a:p>
          <a:p>
            <a:pPr/>
          </a:p>
          <a:p>
            <a:pPr/>
          </a:p>
          <a:p>
            <a:pPr marL="352777" indent="-352777">
              <a:buSzPct val="100000"/>
              <a:buAutoNum type="arabicPeriod" startAt="1"/>
            </a:pPr>
            <a:r>
              <a:t>we hide the internal object from application code</a:t>
            </a:r>
          </a:p>
          <a:p>
            <a:pPr/>
            <a:r>
              <a:t>the internal object is reachable from the API methods </a:t>
            </a:r>
          </a:p>
          <a:p>
            <a:pPr/>
            <a:r>
              <a:t>because the internal object is referenced as an local variable inside the constructor and the API methods are defined inside the constructor</a:t>
            </a:r>
          </a:p>
          <a:p>
            <a:pPr/>
            <a:r>
              <a:t>but the application code cannot see the reference to internal object, it can only</a:t>
            </a:r>
          </a:p>
          <a:p>
            <a:pPr/>
            <a:r>
              <a:t>use the API class’s methods</a:t>
            </a:r>
          </a:p>
          <a:p>
            <a:pPr/>
          </a:p>
          <a:p>
            <a:pPr/>
            <a:r>
              <a:t>2. API layer references the internal objects using weak references TODO…</a:t>
            </a:r>
          </a:p>
          <a:p>
            <a:pPr/>
          </a:p>
          <a:p>
            <a:pPr/>
            <a:r>
              <a:t>no direct access</a:t>
            </a:r>
          </a:p>
          <a:p>
            <a:pPr/>
          </a:p>
          <a:p>
            <a:pPr/>
            <a:r>
              <a:t>API cleans internal objects’ references to objects created by applications upon closing virtual browser</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86" name="Shape 386"/>
          <p:cNvSpPr/>
          <p:nvPr>
            <p:ph type="sldImg"/>
          </p:nvPr>
        </p:nvSpPr>
        <p:spPr>
          <a:prstGeom prst="rect">
            <a:avLst/>
          </a:prstGeom>
        </p:spPr>
        <p:txBody>
          <a:bodyPr/>
          <a:lstStyle/>
          <a:p>
            <a:pPr/>
          </a:p>
        </p:txBody>
      </p:sp>
      <p:sp>
        <p:nvSpPr>
          <p:cNvPr id="387" name="Shape 387"/>
          <p:cNvSpPr/>
          <p:nvPr>
            <p:ph type="body" sz="quarter" idx="1"/>
          </p:nvPr>
        </p:nvSpPr>
        <p:spPr>
          <a:prstGeom prst="rect">
            <a:avLst/>
          </a:prstGeom>
        </p:spPr>
        <p:txBody>
          <a:bodyPr/>
          <a:lstStyle/>
          <a:p>
            <a:pPr/>
            <a:r>
              <a:t>since we change the architecture from single process to multiple process, we need to transform local method invocations to inter-process communications,</a:t>
            </a:r>
          </a:p>
          <a:p>
            <a:pPr/>
            <a:r>
              <a:t>to reuse the existing code base as much as possible,</a:t>
            </a:r>
          </a:p>
          <a:p>
            <a:pPr/>
            <a:r>
              <a:t>we created an object-oriented RPC framework called nodermi to transparently transform local method invocations to remote method invocations.</a:t>
            </a:r>
          </a:p>
          <a:p>
            <a:pPr/>
            <a:r>
              <a:t>although it is developed for cloudBrowser, nodermi is released separately, it  is a standalone framework that can be used in any node.js project.</a:t>
            </a:r>
          </a:p>
          <a:p>
            <a:pPr/>
          </a:p>
          <a:p>
            <a:pPr/>
            <a:r>
              <a:t>Like in any RPC framework, nodermi create stubs to represent remote objects, calling methods on stubs will trigger remote method invocations.</a:t>
            </a:r>
          </a:p>
          <a:p>
            <a:pPr/>
            <a:r>
              <a:t>stubs are also called remote references.</a:t>
            </a:r>
          </a:p>
          <a:p>
            <a:pPr/>
            <a:r>
              <a:t>nodermi first encodes the parameters of the method and other information about the method call as a message , and then sends the message to the process that holds the remote object, then that process will decode the message and invoke the corresponding method.</a:t>
            </a:r>
          </a:p>
          <a:p>
            <a:pPr/>
            <a:r>
              <a:t>for programmers, all these happen transparently, the stubs appear like local objects</a:t>
            </a:r>
          </a:p>
          <a:p>
            <a:pPr/>
          </a:p>
          <a:p>
            <a:pPr/>
            <a:r>
              <a:t>emphasis similarities , transparency, stubs, marshal unmarshal …</a:t>
            </a:r>
          </a:p>
          <a:p>
            <a:pPr/>
          </a:p>
          <a:p>
            <a:pPr/>
            <a:r>
              <a:t>Implement inter-process communication by explicitly sending messages is undesirable</a:t>
            </a:r>
          </a:p>
          <a:p>
            <a:pPr/>
            <a:r>
              <a:t>Need to change a lot of existing call sites</a:t>
            </a:r>
          </a:p>
          <a:p>
            <a:pPr/>
            <a:r>
              <a:t>Need to design message formats for many different methods and write handler code to parse and process each these messages</a:t>
            </a:r>
          </a:p>
          <a:p>
            <a:pPr/>
            <a:r>
              <a:t>Changes to methods require modifications to the message communication layer</a:t>
            </a:r>
          </a:p>
          <a:p>
            <a:pPr/>
            <a:r>
              <a:t>We design a RPC framework</a:t>
            </a:r>
          </a:p>
          <a:p>
            <a:pPr/>
            <a:r>
              <a:t>Abstract message communication as remote method invocation</a:t>
            </a:r>
          </a:p>
          <a:p>
            <a:pPr/>
            <a:r>
              <a:t>Seamlessly transfer local method invocation to remote method invocation, local reference passing to remote reference passing</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92" name="Shape 392"/>
          <p:cNvSpPr/>
          <p:nvPr>
            <p:ph type="sldImg"/>
          </p:nvPr>
        </p:nvSpPr>
        <p:spPr>
          <a:prstGeom prst="rect">
            <a:avLst/>
          </a:prstGeom>
        </p:spPr>
        <p:txBody>
          <a:bodyPr/>
          <a:lstStyle/>
          <a:p>
            <a:pPr/>
          </a:p>
        </p:txBody>
      </p:sp>
      <p:sp>
        <p:nvSpPr>
          <p:cNvPr id="393" name="Shape 393"/>
          <p:cNvSpPr/>
          <p:nvPr>
            <p:ph type="body" sz="quarter" idx="1"/>
          </p:nvPr>
        </p:nvSpPr>
        <p:spPr>
          <a:prstGeom prst="rect">
            <a:avLst/>
          </a:prstGeom>
        </p:spPr>
        <p:txBody>
          <a:bodyPr/>
          <a:lstStyle/>
          <a:p>
            <a:pPr/>
            <a:r>
              <a:t>In  RPC frameworks such as java RMI, a remote invocation blocks until the the process receives the result of the remote method.</a:t>
            </a:r>
          </a:p>
          <a:p>
            <a:pPr/>
            <a:r>
              <a:t>In nodermi, remote method invocations are asynchronous.</a:t>
            </a:r>
          </a:p>
          <a:p>
            <a:pPr/>
            <a:r>
              <a:t>because node.js is a single-threaded event driven platform, methods must not block in node.js or they block the whole process, so I/O related work must be implemented asynchronously, that is using callback functions. </a:t>
            </a:r>
          </a:p>
          <a:p>
            <a:pPr/>
            <a:r>
              <a:t>In nodermi, if we want to wait for the return value of a remote method, the method needs to accept a callback function like any I/O related methods.</a:t>
            </a:r>
          </a:p>
          <a:p>
            <a:pPr/>
          </a:p>
          <a:p>
            <a:pPr/>
          </a:p>
          <a:p>
            <a:pPr/>
            <a:r>
              <a:t>Unlike RPC frameworks like java RMI, when a remote method returns, the original method is not invoked yet</a:t>
            </a:r>
          </a:p>
          <a:p>
            <a:pPr/>
          </a:p>
          <a:p>
            <a:pPr/>
            <a:r>
              <a:t>impact</a:t>
            </a:r>
          </a:p>
          <a:p>
            <a:pPr/>
            <a:r>
              <a:t>asynchronous methods — methods that accept callbacks are common in node.js</a:t>
            </a:r>
          </a:p>
          <a:p>
            <a:pPr/>
            <a:r>
              <a:t>some refactor needed</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19" name="Shape 419"/>
          <p:cNvSpPr/>
          <p:nvPr>
            <p:ph type="sldImg"/>
          </p:nvPr>
        </p:nvSpPr>
        <p:spPr>
          <a:prstGeom prst="rect">
            <a:avLst/>
          </a:prstGeom>
        </p:spPr>
        <p:txBody>
          <a:bodyPr/>
          <a:lstStyle/>
          <a:p>
            <a:pPr/>
          </a:p>
        </p:txBody>
      </p:sp>
      <p:sp>
        <p:nvSpPr>
          <p:cNvPr id="420" name="Shape 420"/>
          <p:cNvSpPr/>
          <p:nvPr>
            <p:ph type="body" sz="quarter" idx="1"/>
          </p:nvPr>
        </p:nvSpPr>
        <p:spPr>
          <a:prstGeom prst="rect">
            <a:avLst/>
          </a:prstGeom>
        </p:spPr>
        <p:txBody>
          <a:bodyPr/>
          <a:lstStyle/>
          <a:p>
            <a:pPr/>
            <a:r>
              <a:t>like in this example, we use a callback to get the result of objB’s method1 remotely, nodermi dynamically create stubs for callbacks, so for programmer method1 acts like an ordinary local asynchronous method.</a:t>
            </a:r>
          </a:p>
          <a:p>
            <a:pPr/>
            <a:r>
              <a:t>First , nodermi calls the remote method</a:t>
            </a:r>
          </a:p>
          <a:p>
            <a:pPr/>
          </a:p>
          <a:p>
            <a:pPr/>
            <a:r>
              <a:t>larger font…  dynamic create stubs for callbacks</a:t>
            </a:r>
          </a:p>
          <a:p>
            <a:pPr/>
            <a:r>
              <a:t>node.js is single threaded event driven platform</a:t>
            </a:r>
          </a:p>
          <a:p>
            <a:pPr/>
            <a:r>
              <a:t>Methods must not block</a:t>
            </a:r>
          </a:p>
          <a:p>
            <a:pPr/>
            <a:r>
              <a:t>I/O related work must be implemented asynchronously</a:t>
            </a:r>
          </a:p>
          <a:p>
            <a:pPr/>
            <a:r>
              <a:t>Unlike RPC frameworks like java RMI, remote method invocations in nodermi do not block</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45" name="Shape 445"/>
          <p:cNvSpPr/>
          <p:nvPr>
            <p:ph type="sldImg"/>
          </p:nvPr>
        </p:nvSpPr>
        <p:spPr>
          <a:prstGeom prst="rect">
            <a:avLst/>
          </a:prstGeom>
        </p:spPr>
        <p:txBody>
          <a:bodyPr/>
          <a:lstStyle/>
          <a:p>
            <a:pPr/>
          </a:p>
        </p:txBody>
      </p:sp>
      <p:sp>
        <p:nvSpPr>
          <p:cNvPr id="446" name="Shape 446"/>
          <p:cNvSpPr/>
          <p:nvPr>
            <p:ph type="body" sz="quarter" idx="1"/>
          </p:nvPr>
        </p:nvSpPr>
        <p:spPr>
          <a:prstGeom prst="rect">
            <a:avLst/>
          </a:prstGeom>
        </p:spPr>
        <p:txBody>
          <a:bodyPr/>
          <a:lstStyle/>
          <a:p>
            <a:pPr/>
            <a:r>
              <a:t>then the remote method calls callback remotely, at last, process A gets the result,</a:t>
            </a:r>
          </a:p>
          <a:p>
            <a:pPr/>
            <a:r>
              <a:t>the stub for the callback is created automatically and applied to the objB’s method1 like an ordinary local function</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81" name="Shape 481"/>
          <p:cNvSpPr/>
          <p:nvPr>
            <p:ph type="sldImg"/>
          </p:nvPr>
        </p:nvSpPr>
        <p:spPr>
          <a:prstGeom prst="rect">
            <a:avLst/>
          </a:prstGeom>
        </p:spPr>
        <p:txBody>
          <a:bodyPr/>
          <a:lstStyle/>
          <a:p>
            <a:pPr/>
          </a:p>
        </p:txBody>
      </p:sp>
      <p:sp>
        <p:nvSpPr>
          <p:cNvPr id="482" name="Shape 482"/>
          <p:cNvSpPr/>
          <p:nvPr>
            <p:ph type="body" sz="quarter" idx="1"/>
          </p:nvPr>
        </p:nvSpPr>
        <p:spPr>
          <a:prstGeom prst="rect">
            <a:avLst/>
          </a:prstGeom>
        </p:spPr>
        <p:txBody>
          <a:bodyPr/>
          <a:lstStyle/>
          <a:p>
            <a:pPr/>
            <a:r>
              <a:t>when passing arguments to remote methods,</a:t>
            </a:r>
          </a:p>
          <a:p>
            <a:pPr/>
            <a:r>
              <a:t>the arguments could be passed by reference or by value.</a:t>
            </a:r>
          </a:p>
          <a:p>
            <a:pPr/>
            <a:r>
              <a:t>In the previous example, nodermi automatically creates stubs for callbacks because functions are passed by reference.</a:t>
            </a:r>
          </a:p>
          <a:p>
            <a:pPr/>
            <a:r>
              <a:t>Passing by reference means creates stubs for the passed objects, these are done without IDLs or annotations.</a:t>
            </a:r>
          </a:p>
          <a:p>
            <a:pPr/>
            <a:r>
              <a:t>Passing by value means creating a copy of the passed objects instead of creating remote references for them.</a:t>
            </a:r>
          </a:p>
          <a:p>
            <a:pPr/>
            <a:r>
              <a:t>primitive types like numbers strings are passed by value, objects without methods  and built in types like date, error are also passed by value because there is no point of calling them remotely, we also support passing customized types by value.</a:t>
            </a:r>
          </a:p>
          <a:p>
            <a:pPr/>
            <a:r>
              <a:t>Here is an example, process A passes objectA by value, then objectA is serialized and transmitted to process B, and Process B creates an exact clone of objectA.</a:t>
            </a:r>
          </a:p>
          <a:p>
            <a:pPr/>
            <a:r>
              <a:t>if objectA is passed by reference, then process B will create a stub for objectA, and when the stub’s methods are called, nodermi will issue remote method invocation requests to process A</a:t>
            </a:r>
          </a:p>
          <a:p>
            <a:pPr/>
          </a:p>
          <a:p>
            <a:pPr/>
            <a:r>
              <a:t>as previously mentioned, nodermi creates stubs for callback functions, that is actually a special case of pass by reference,</a:t>
            </a:r>
          </a:p>
          <a:p>
            <a:pPr/>
          </a:p>
          <a:p>
            <a:pPr/>
            <a:r>
              <a:t>Pass the whole object graph</a:t>
            </a:r>
          </a:p>
          <a:p>
            <a:pPr/>
          </a:p>
          <a:p>
            <a:pPr/>
            <a:r>
              <a:t>Passing by value</a:t>
            </a:r>
          </a:p>
          <a:p>
            <a:pPr/>
            <a:r>
              <a:t>Primitive types : number, string</a:t>
            </a:r>
          </a:p>
          <a:p>
            <a:pPr/>
            <a:r>
              <a:t>Simple objects : objects with no methods</a:t>
            </a:r>
          </a:p>
          <a:p>
            <a:pPr/>
            <a:r>
              <a:t>Recreate by constructors</a:t>
            </a:r>
          </a:p>
          <a:p>
            <a:pPr/>
            <a:r>
              <a:t>Certain built-in types : Date, Error, Buffer, …</a:t>
            </a:r>
          </a:p>
          <a:p>
            <a:pPr/>
            <a:r>
              <a:t>Customize objects that implements toConstructorArguments</a:t>
            </a:r>
          </a:p>
          <a:p>
            <a:pPr/>
            <a:r>
              <a:t>Passing by reference : the remote site creates a stub to represent the object passed</a:t>
            </a:r>
          </a:p>
          <a:p>
            <a:pPr/>
            <a:r>
              <a:t>The object’s properties are also passed</a:t>
            </a:r>
          </a:p>
          <a:p>
            <a:pPr/>
          </a:p>
          <a:p>
            <a:pPr/>
            <a:r>
              <a:t>object graphs, </a:t>
            </a:r>
          </a:p>
          <a:p>
            <a:pPr/>
            <a:r>
              <a:t>no idl, no annotations, dynamically, object passed …</a:t>
            </a:r>
          </a:p>
          <a:p>
            <a:pPr/>
            <a:r>
              <a:t>too much text</a:t>
            </a:r>
          </a:p>
          <a:p>
            <a:pPr/>
          </a:p>
          <a:p>
            <a:pPr/>
            <a:r>
              <a:t>animation… emphasis stub</a:t>
            </a:r>
          </a:p>
          <a:p>
            <a:pPr/>
          </a:p>
          <a:p>
            <a:pPr/>
            <a:r>
              <a:t>Passing by value</a:t>
            </a:r>
          </a:p>
          <a:p>
            <a:pPr/>
            <a:r>
              <a:t>Primitive types : number, string</a:t>
            </a:r>
          </a:p>
          <a:p>
            <a:pPr/>
            <a:r>
              <a:t>Simple objects : objects with no methods, primitive type or simple object properties</a:t>
            </a:r>
          </a:p>
          <a:p>
            <a:pPr/>
            <a:r>
              <a:t>Recreate by constructors : similar to copying by value, the object is recreated in the remote site, identical to the original object</a:t>
            </a:r>
          </a:p>
          <a:p>
            <a:pPr/>
            <a:r>
              <a:t>Certain built-in types : Date, Error, Buffer, …</a:t>
            </a:r>
          </a:p>
          <a:p>
            <a:pPr/>
            <a:r>
              <a:t>Customize objects that implements toConstructorArguments</a:t>
            </a:r>
          </a:p>
          <a:p>
            <a:pPr/>
            <a:r>
              <a:t>Passing by reference : the remote site creates a stub to represents the object passed</a:t>
            </a:r>
          </a:p>
          <a:p>
            <a:pPr/>
            <a:r>
              <a:t>The object’s properties are also passed</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42" name="Shape 542"/>
          <p:cNvSpPr/>
          <p:nvPr>
            <p:ph type="sldImg"/>
          </p:nvPr>
        </p:nvSpPr>
        <p:spPr>
          <a:prstGeom prst="rect">
            <a:avLst/>
          </a:prstGeom>
        </p:spPr>
        <p:txBody>
          <a:bodyPr/>
          <a:lstStyle/>
          <a:p>
            <a:pPr/>
          </a:p>
        </p:txBody>
      </p:sp>
      <p:sp>
        <p:nvSpPr>
          <p:cNvPr id="543" name="Shape 543"/>
          <p:cNvSpPr/>
          <p:nvPr>
            <p:ph type="body" sz="quarter" idx="1"/>
          </p:nvPr>
        </p:nvSpPr>
        <p:spPr>
          <a:prstGeom prst="rect">
            <a:avLst/>
          </a:prstGeom>
        </p:spPr>
        <p:txBody>
          <a:bodyPr/>
          <a:lstStyle/>
          <a:p>
            <a:pPr/>
            <a:r>
              <a:t>the zig-zag problem happens when we pass stubs around, say Process B has a stub StubA referencing objectA in process A, and processB wants to pass stubA to process C, if we do not do special handling for stubs, we end up creating a stub referencing to a stub, then when process C calls methods of its stubA, then we trigger a remote method call from C to B and then another remote method call from B to A, this chain can be arbitrarily long, </a:t>
            </a:r>
          </a:p>
          <a:p>
            <a:pPr/>
            <a:r>
              <a:t>the solution is perform special handling for stubs that we never create stubs referencing stubs, we create stubs pointing directly to the original object.</a:t>
            </a:r>
          </a:p>
          <a:p>
            <a:pPr/>
            <a:r>
              <a:t>Another special case is that when a process passes a stub to the process that holds the original object, like in this example, process B passes stubA back to process A,</a:t>
            </a:r>
          </a:p>
          <a:p>
            <a:pPr/>
            <a:r>
              <a:t>then we do not need create new stub at all, process A can use objectA directly</a:t>
            </a:r>
          </a:p>
          <a:p>
            <a:pPr/>
          </a:p>
          <a:p>
            <a:pPr/>
            <a:r>
              <a:t>triangle, just show problem and solution, dynamic</a:t>
            </a:r>
          </a:p>
          <a:p>
            <a:pPr/>
          </a:p>
          <a:p>
            <a:pPr/>
            <a:r>
              <a:t>A special case of passing by reference</a:t>
            </a:r>
          </a:p>
          <a:p>
            <a:pPr/>
            <a:r>
              <a:t>Zig-zag problem</a:t>
            </a:r>
          </a:p>
          <a:p>
            <a:pPr/>
            <a:r>
              <a:t>Create remote reference to remote reference</a:t>
            </a:r>
          </a:p>
          <a:p>
            <a:pPr/>
            <a:r>
              <a:t>A remote method invocation can lead to long chain of message communication</a:t>
            </a:r>
          </a:p>
          <a:p>
            <a:pPr/>
            <a:r>
              <a:t>Nodermi creates remote reference to the original object instead of the stub passed in the remote method</a:t>
            </a:r>
          </a:p>
          <a:p>
            <a:pPr/>
            <a:r>
              <a:t>If the original object is in the receiver, no remote reference is created, the original object is used directly</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48" name="Shape 548"/>
          <p:cNvSpPr/>
          <p:nvPr>
            <p:ph type="sldImg"/>
          </p:nvPr>
        </p:nvSpPr>
        <p:spPr>
          <a:prstGeom prst="rect">
            <a:avLst/>
          </a:prstGeom>
        </p:spPr>
        <p:txBody>
          <a:bodyPr/>
          <a:lstStyle/>
          <a:p>
            <a:pPr/>
          </a:p>
        </p:txBody>
      </p:sp>
      <p:sp>
        <p:nvSpPr>
          <p:cNvPr id="549" name="Shape 549"/>
          <p:cNvSpPr/>
          <p:nvPr>
            <p:ph type="body" sz="quarter" idx="1"/>
          </p:nvPr>
        </p:nvSpPr>
        <p:spPr>
          <a:prstGeom prst="rect">
            <a:avLst/>
          </a:prstGeom>
        </p:spPr>
        <p:txBody>
          <a:bodyPr/>
          <a:lstStyle/>
          <a:p>
            <a:pPr/>
            <a:r>
              <a:t>mention it in passing</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54" name="Shape 554"/>
          <p:cNvSpPr/>
          <p:nvPr>
            <p:ph type="sldImg"/>
          </p:nvPr>
        </p:nvSpPr>
        <p:spPr>
          <a:prstGeom prst="rect">
            <a:avLst/>
          </a:prstGeom>
        </p:spPr>
        <p:txBody>
          <a:bodyPr/>
          <a:lstStyle/>
          <a:p>
            <a:pPr/>
          </a:p>
        </p:txBody>
      </p:sp>
      <p:sp>
        <p:nvSpPr>
          <p:cNvPr id="555" name="Shape 555"/>
          <p:cNvSpPr/>
          <p:nvPr>
            <p:ph type="body" sz="quarter" idx="1"/>
          </p:nvPr>
        </p:nvSpPr>
        <p:spPr>
          <a:prstGeom prst="rect">
            <a:avLst/>
          </a:prstGeom>
        </p:spPr>
        <p:txBody>
          <a:bodyPr/>
          <a:lstStyle/>
          <a:p>
            <a:pPr/>
            <a:r>
              <a:t>because local Garbage collector is not aware of remote references, we need to prevent an object being garbage collected when it is remotely referenced.</a:t>
            </a:r>
          </a:p>
          <a:p>
            <a:pPr/>
            <a:r>
              <a:t>On the other hand, when an object loses all its remote references, we want it available for garbage collector again.</a:t>
            </a:r>
          </a:p>
          <a:p>
            <a:pPr/>
            <a:r>
              <a:t>all these should be implemented transparently for the developers</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61" name="Shape 561"/>
          <p:cNvSpPr/>
          <p:nvPr>
            <p:ph type="sldImg"/>
          </p:nvPr>
        </p:nvSpPr>
        <p:spPr>
          <a:prstGeom prst="rect">
            <a:avLst/>
          </a:prstGeom>
        </p:spPr>
        <p:txBody>
          <a:bodyPr/>
          <a:lstStyle/>
          <a:p>
            <a:pPr/>
          </a:p>
        </p:txBody>
      </p:sp>
      <p:sp>
        <p:nvSpPr>
          <p:cNvPr id="562" name="Shape 562"/>
          <p:cNvSpPr/>
          <p:nvPr>
            <p:ph type="body" sz="quarter" idx="1"/>
          </p:nvPr>
        </p:nvSpPr>
        <p:spPr>
          <a:prstGeom prst="rect">
            <a:avLst/>
          </a:prstGeom>
        </p:spPr>
        <p:txBody>
          <a:bodyPr/>
          <a:lstStyle/>
          <a:p>
            <a:pPr/>
            <a:r>
              <a:t>we use object map to keep alive objects for other processes, </a:t>
            </a:r>
          </a:p>
          <a:p>
            <a:pPr/>
          </a:p>
          <a:p>
            <a:pPr/>
          </a:p>
          <a:p>
            <a:pPr/>
            <a:r>
              <a:t>discuss reference counting</a:t>
            </a:r>
          </a:p>
          <a:p>
            <a:pPr/>
          </a:p>
          <a:p>
            <a:pPr/>
            <a:r>
              <a:t>Object Map : hold references to the objects that are being remotely referenced</a:t>
            </a:r>
          </a:p>
          <a:p>
            <a:pPr/>
            <a:r>
              <a:t>Each record contains a list of session ids, each session id corresponds to a remote reference </a:t>
            </a:r>
          </a:p>
          <a:p>
            <a:pPr/>
            <a:r>
              <a:t>When an object is passed by reference, a session id record is inserted into the object map</a:t>
            </a:r>
          </a:p>
          <a:p>
            <a:pPr/>
            <a:r>
              <a:t>Objects that are remotely referenced are also referenced by the object map, so they will not be prematurely garbage collected</a:t>
            </a:r>
          </a:p>
          <a:p>
            <a:pPr/>
            <a:r>
              <a:t>Stub Map : hold weak references to the stubs</a:t>
            </a:r>
          </a:p>
          <a:p>
            <a:pPr/>
            <a:r>
              <a:t>The weak references are created when the stubs are created</a:t>
            </a:r>
          </a:p>
          <a:p>
            <a:pPr/>
            <a:r>
              <a:t>Objects that are only referenced by weak references can be garbage collected</a:t>
            </a:r>
          </a:p>
          <a:p>
            <a:pPr/>
            <a:r>
              <a:t>Stubs store session ids and their host processes’ address</a:t>
            </a:r>
          </a:p>
          <a:p>
            <a:pPr/>
            <a:r>
              <a:t>When a stub is going to be garbage collected, a callback is fired to send a release message to the stub’s server with the corresponding session id</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4" name="Shape 144"/>
          <p:cNvSpPr/>
          <p:nvPr>
            <p:ph type="sldImg"/>
          </p:nvPr>
        </p:nvSpPr>
        <p:spPr>
          <a:prstGeom prst="rect">
            <a:avLst/>
          </a:prstGeom>
        </p:spPr>
        <p:txBody>
          <a:bodyPr/>
          <a:lstStyle/>
          <a:p>
            <a:pPr/>
          </a:p>
        </p:txBody>
      </p:sp>
      <p:sp>
        <p:nvSpPr>
          <p:cNvPr id="145" name="Shape 145"/>
          <p:cNvSpPr/>
          <p:nvPr>
            <p:ph type="body" sz="quarter" idx="1"/>
          </p:nvPr>
        </p:nvSpPr>
        <p:spPr>
          <a:prstGeom prst="rect">
            <a:avLst/>
          </a:prstGeom>
        </p:spPr>
        <p:txBody>
          <a:bodyPr/>
          <a:lstStyle/>
          <a:p>
            <a:pPr/>
            <a:r>
              <a:t>simple client side validation</a:t>
            </a:r>
          </a:p>
          <a:p>
            <a:pPr/>
            <a:r>
              <a:t>simple interactive elements</a:t>
            </a:r>
          </a:p>
          <a:p>
            <a:pPr/>
          </a:p>
          <a:p>
            <a:pPr/>
            <a:r>
              <a:t>TODO put year</a:t>
            </a:r>
          </a:p>
          <a:p>
            <a:pPr/>
            <a:r>
              <a:t>1990</a:t>
            </a:r>
          </a:p>
          <a:p>
            <a:pPr/>
            <a:r>
              <a:t>1995  Although it was developed under the name Mocha, the language was officially called LiveScript when it first shipped in beta releases of Netscape Navigator 2.0 in September 1995, but it was renamed JavaScript[11] when it was deployed in the Netscape browser version 2.0B3.[12]</a:t>
            </a:r>
          </a:p>
          <a:p>
            <a:pPr/>
          </a:p>
          <a:p>
            <a:pPr/>
            <a:r>
              <a:t>In 1998, Microsoft Outlook Web App team implemented the first component XMLHTTP by client script.</a:t>
            </a:r>
          </a:p>
          <a:p>
            <a:pPr/>
          </a:p>
          <a:p>
            <a:pPr/>
            <a:r>
              <a:t>In 1999, Microsoft used its iframe technology to dynamically update the news stories and stock quotes on the default page for Internet Explorer,[5] and created the XMLHTTP ActiveX control in Internet Explorer 5, which was later adopted by Mozilla, Safari, Opera and other browsers as the XMLHttpRequest JavaScript object.[6]</a:t>
            </a:r>
          </a:p>
          <a:p>
            <a:pPr/>
          </a:p>
          <a:p>
            <a:pPr/>
            <a:r>
              <a:t>Google made a wide deployment of standards-compliant, cross browser Ajax with Gmail (2004) and Google Maps (2005).[8] In October 2004 Kayak.com's public beta release was among the first large-scale e-commerce uses of what their developers at that time called "the xml http thing".[9]</a:t>
            </a:r>
          </a:p>
          <a:p>
            <a:pPr/>
          </a:p>
          <a:p>
            <a:pPr/>
            <a:r>
              <a:t>The term "Ajax" was publicly stated on 18 February 2005 by Jesse James Garrett in an article titled "Ajax: A New Approach to Web Applications", based on techniques used on Google pages.[3]</a:t>
            </a:r>
          </a:p>
          <a:p>
            <a:pPr/>
            <a:r>
              <a:t>On 5 April 2006, the World Wide Web Consortium (W3C) released the first draft specification for the XMLHttpRequest object in an attempt to create an official Web standard.[8]</a:t>
            </a:r>
          </a:p>
          <a:p>
            <a:pPr/>
          </a:p>
          <a:p>
            <a:pPr/>
            <a:r>
              <a:t>cloudbrowser 2012</a:t>
            </a:r>
          </a:p>
          <a:p>
            <a:pPr/>
            <a:r>
              <a:t>incorporate the power of cloud computing, put representation state in cloud</a:t>
            </a:r>
          </a:p>
          <a:p>
            <a:pPr/>
          </a:p>
          <a:p>
            <a:pPr/>
            <a:r>
              <a:t>Apple's Continuity like experience</a:t>
            </a:r>
          </a:p>
          <a:p>
            <a:pPr/>
            <a:r>
              <a:t>Seamless switch to any device and the application presents the view where the user has left</a:t>
            </a:r>
          </a:p>
          <a:p>
            <a:pPr/>
          </a:p>
          <a:p>
            <a:pPr/>
            <a:r>
              <a:t>as time goes on, the web applications become more and more powerful, the frameworks libraries become more and more sophisticated  </a:t>
            </a:r>
          </a:p>
          <a:p>
            <a:pPr/>
          </a:p>
          <a:p>
            <a:pPr/>
            <a:r>
              <a:t>Static Pages</a:t>
            </a:r>
          </a:p>
          <a:p>
            <a:pPr/>
            <a:r>
              <a:t>HTML, CSS</a:t>
            </a:r>
          </a:p>
          <a:p>
            <a:pPr/>
            <a:r>
              <a:t>Simple Interactive Applications</a:t>
            </a:r>
          </a:p>
          <a:p>
            <a:pPr/>
            <a:r>
              <a:t>Simple client side validation; Page refresh when client server exchange data</a:t>
            </a:r>
          </a:p>
          <a:p>
            <a:pPr/>
            <a:r>
              <a:t>PHP, JSP, javascript,  jQuery</a:t>
            </a:r>
          </a:p>
          <a:p>
            <a:pPr/>
            <a:r>
              <a:t>Rich Internet Applications</a:t>
            </a:r>
          </a:p>
          <a:p>
            <a:pPr/>
            <a:r>
              <a:t>AJAX, partial page rendering</a:t>
            </a:r>
          </a:p>
          <a:p>
            <a:pPr/>
            <a:r>
              <a:t>Native application like experience</a:t>
            </a:r>
          </a:p>
          <a:p>
            <a:pPr/>
            <a:r>
              <a:t>Client Side MV* Frameworks: Angular, Backbone, Ember, etc. Client Side Template Engine: Handlebars, Mustache, Hogan, etc.</a:t>
            </a:r>
          </a:p>
          <a:p>
            <a:pPr/>
            <a:r>
              <a:t>In-Cloud Applications?</a:t>
            </a:r>
          </a:p>
          <a:p>
            <a:pPr/>
            <a:r>
              <a:t>Seamless switch to any device</a:t>
            </a:r>
          </a:p>
          <a:p>
            <a:pPr/>
            <a:r>
              <a:t>Apple's Continuity like experience</a:t>
            </a:r>
          </a:p>
          <a:p>
            <a:pPr/>
            <a:r>
              <a:t>CloudBrowser</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68" name="Shape 568"/>
          <p:cNvSpPr/>
          <p:nvPr>
            <p:ph type="sldImg"/>
          </p:nvPr>
        </p:nvSpPr>
        <p:spPr>
          <a:prstGeom prst="rect">
            <a:avLst/>
          </a:prstGeom>
        </p:spPr>
        <p:txBody>
          <a:bodyPr/>
          <a:lstStyle/>
          <a:p>
            <a:pPr/>
          </a:p>
        </p:txBody>
      </p:sp>
      <p:sp>
        <p:nvSpPr>
          <p:cNvPr id="569" name="Shape 569"/>
          <p:cNvSpPr/>
          <p:nvPr>
            <p:ph type="body" sz="quarter" idx="1"/>
          </p:nvPr>
        </p:nvSpPr>
        <p:spPr>
          <a:prstGeom prst="rect">
            <a:avLst/>
          </a:prstGeom>
        </p:spPr>
        <p:txBody>
          <a:bodyPr/>
          <a:lstStyle/>
          <a:p>
            <a:pPr/>
            <a:r>
              <a:t>we use stub map to keep track if a remote reference is still in use or not, </a:t>
            </a:r>
          </a:p>
          <a:p>
            <a:pPr/>
            <a:r>
              <a:t>if a remote reference is not in use, we send a release message to its original object’s process,</a:t>
            </a:r>
          </a:p>
          <a:p>
            <a:pPr/>
            <a:r>
              <a:t>for example, process A’s stub map has all the stubs it is using, the stub map holds weak references to stubs, so the stubs can be garbage collected if they are not used in the process any more,</a:t>
            </a:r>
          </a:p>
          <a:p>
            <a:pPr/>
            <a:r>
              <a:t>when stubB is garbage collected, nodermi will send a release message to process B, </a:t>
            </a:r>
          </a:p>
          <a:p>
            <a:pPr/>
            <a:r>
              <a:t>when an object is not remotely referenced it will be removed from the object map</a:t>
            </a:r>
          </a:p>
          <a:p>
            <a:pPr/>
          </a:p>
          <a:p>
            <a:pPr/>
            <a:r>
              <a:t>(example in previous page)</a:t>
            </a:r>
          </a:p>
          <a:p>
            <a:pPr/>
            <a:r>
              <a:t>Nodermi also detects terminated processes and clean the terminated processes records in the object map</a:t>
            </a:r>
          </a:p>
          <a:p>
            <a:pPr/>
          </a:p>
          <a:p>
            <a:pPr/>
            <a:r>
              <a:t>coordinate protocol </a:t>
            </a:r>
          </a:p>
          <a:p>
            <a:pPr/>
          </a:p>
          <a:p>
            <a:pPr/>
            <a:r>
              <a:t>Detect terminated process and remove its remote reference records from object map</a:t>
            </a:r>
          </a:p>
          <a:p>
            <a:pPr/>
          </a:p>
          <a:p>
            <a:pPr/>
            <a:r>
              <a:t>Nodermi removes a session id record upon receiving a release message</a:t>
            </a:r>
          </a:p>
          <a:p>
            <a:pPr/>
            <a:r>
              <a:t>An object is removed from the object map when its reference record has no session ids.</a:t>
            </a:r>
          </a:p>
          <a:p>
            <a:pPr/>
            <a:r>
              <a:t>That means all its remote references are now garbage collected</a:t>
            </a:r>
          </a:p>
          <a:p>
            <a:pPr/>
            <a:r>
              <a:t>The object itself is not referenced by nodermi anymore</a:t>
            </a:r>
          </a:p>
          <a:p>
            <a:pPr/>
            <a:r>
              <a:t>Nodermi also detects terminated processes and clean object map accordingly</a:t>
            </a:r>
          </a:p>
          <a:p>
            <a:pPr/>
            <a:r>
              <a:t>When a process is not contacted for 60s, nodermi sends a ping message to it, if the ping message is not answered, nodermi consider the process is terminated</a:t>
            </a:r>
          </a:p>
          <a:p>
            <a:pPr/>
            <a:r>
              <a:t>Session id records associated with the terminated process are cleaned</a:t>
            </a:r>
          </a:p>
          <a:p>
            <a:pPr/>
            <a:r>
              <a:t>Objects are released from the object map if necessary</a:t>
            </a:r>
          </a:p>
          <a:p>
            <a:pPr/>
          </a:p>
          <a:p>
            <a:pPr/>
            <a:r>
              <a:t>nodermi may create multiple references for a single object in a remote process</a:t>
            </a:r>
          </a:p>
          <a:p>
            <a:pPr/>
            <a:r>
              <a:t>the release message is idempotent, it can be sent multiple times  </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79" name="Shape 579"/>
          <p:cNvSpPr/>
          <p:nvPr>
            <p:ph type="sldImg"/>
          </p:nvPr>
        </p:nvSpPr>
        <p:spPr>
          <a:prstGeom prst="rect">
            <a:avLst/>
          </a:prstGeom>
        </p:spPr>
        <p:txBody>
          <a:bodyPr/>
          <a:lstStyle/>
          <a:p>
            <a:pPr/>
          </a:p>
        </p:txBody>
      </p:sp>
      <p:sp>
        <p:nvSpPr>
          <p:cNvPr id="580" name="Shape 580"/>
          <p:cNvSpPr/>
          <p:nvPr>
            <p:ph type="body" sz="quarter" idx="1"/>
          </p:nvPr>
        </p:nvSpPr>
        <p:spPr>
          <a:prstGeom prst="rect">
            <a:avLst/>
          </a:prstGeom>
        </p:spPr>
        <p:txBody>
          <a:bodyPr/>
          <a:lstStyle/>
          <a:p>
            <a:pPr/>
            <a:r>
              <a:t>synchronize property changes are unrealistic, property reading/writing cannot block</a:t>
            </a:r>
          </a:p>
          <a:p>
            <a:pPr marL="352777" indent="-352777">
              <a:buSzPct val="100000"/>
              <a:buAutoNum type="arabicPeriod" startAt="1"/>
            </a:pPr>
            <a:r>
              <a:t>use methods to read/write properties</a:t>
            </a:r>
          </a:p>
          <a:p>
            <a:pPr marL="352777" indent="-352777">
              <a:buSzPct val="100000"/>
              <a:buAutoNum type="arabicPeriod" startAt="1"/>
            </a:pPr>
            <a:r>
              <a:t>let application code to handle the synchronization </a:t>
            </a:r>
          </a:p>
          <a:p>
            <a:pPr/>
          </a:p>
          <a:p>
            <a:pPr/>
            <a:r>
              <a:t>cyclic references are rare</a:t>
            </a:r>
          </a:p>
          <a:p>
            <a:pPr/>
            <a:r>
              <a:t>let developers to break the cycle</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85" name="Shape 585"/>
          <p:cNvSpPr/>
          <p:nvPr>
            <p:ph type="sldImg"/>
          </p:nvPr>
        </p:nvSpPr>
        <p:spPr>
          <a:prstGeom prst="rect">
            <a:avLst/>
          </a:prstGeom>
        </p:spPr>
        <p:txBody>
          <a:bodyPr/>
          <a:lstStyle/>
          <a:p>
            <a:pPr/>
          </a:p>
        </p:txBody>
      </p:sp>
      <p:sp>
        <p:nvSpPr>
          <p:cNvPr id="586" name="Shape 586"/>
          <p:cNvSpPr/>
          <p:nvPr>
            <p:ph type="body" sz="quarter" idx="1"/>
          </p:nvPr>
        </p:nvSpPr>
        <p:spPr>
          <a:prstGeom prst="rect">
            <a:avLst/>
          </a:prstGeom>
        </p:spPr>
        <p:txBody>
          <a:bodyPr/>
          <a:lstStyle/>
          <a:p>
            <a:pPr/>
            <a:r>
              <a:t>35:00</a:t>
            </a:r>
          </a:p>
          <a:p>
            <a:pPr/>
            <a:r>
              <a:t>now we discuss the evaluation of cloudbrowser2.0, the goal of the evaluation is to assess the scalability of the implementation, also we want to see the performance under different kinds of applications and client libraries, because we want to use CloudBrowser as PaaS service, we will expect all sorts of applications. finally we want to identify the bottlenecks of our system and think about ways to improve</a:t>
            </a:r>
          </a:p>
          <a:p>
            <a:pPr/>
          </a:p>
          <a:p>
            <a:pPr marL="352777" indent="-352777">
              <a:buSzPct val="100000"/>
              <a:buAutoNum type="arabicPeriod" startAt="1"/>
            </a:pPr>
            <a:r>
              <a:t>goal ~~ : scalability , bottlenecks, different types of applications, libraries </a:t>
            </a:r>
          </a:p>
          <a:p>
            <a:pPr/>
            <a:r>
              <a:t>1 slide</a:t>
            </a:r>
          </a:p>
          <a:p>
            <a:pPr marL="352777" indent="-352777">
              <a:buSzPct val="100000"/>
              <a:buAutoNum type="arabicPeriod" startAt="2"/>
            </a:pPr>
            <a:r>
              <a:t>methodology</a:t>
            </a:r>
          </a:p>
          <a:p>
            <a:pPr marL="352777" indent="-352777">
              <a:buSzPct val="100000"/>
              <a:buAutoNum type="arabicPeriod" startAt="2"/>
            </a:pPr>
            <a:r>
              <a:t>set up</a:t>
            </a:r>
          </a:p>
          <a:p>
            <a:pPr/>
            <a:r>
              <a:t>talk about tool</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91" name="Shape 591"/>
          <p:cNvSpPr/>
          <p:nvPr>
            <p:ph type="sldImg"/>
          </p:nvPr>
        </p:nvSpPr>
        <p:spPr>
          <a:prstGeom prst="rect">
            <a:avLst/>
          </a:prstGeom>
        </p:spPr>
        <p:txBody>
          <a:bodyPr/>
          <a:lstStyle/>
          <a:p>
            <a:pPr/>
          </a:p>
        </p:txBody>
      </p:sp>
      <p:sp>
        <p:nvSpPr>
          <p:cNvPr id="592" name="Shape 592"/>
          <p:cNvSpPr/>
          <p:nvPr>
            <p:ph type="body" sz="quarter" idx="1"/>
          </p:nvPr>
        </p:nvSpPr>
        <p:spPr>
          <a:prstGeom prst="rect">
            <a:avLst/>
          </a:prstGeom>
        </p:spPr>
        <p:txBody>
          <a:bodyPr/>
          <a:lstStyle/>
          <a:p>
            <a:pPr/>
            <a:r>
              <a:t>we have three benchmark applications ranging from very simple application with no library to complex application with advanced client side library .</a:t>
            </a:r>
          </a:p>
          <a:p>
            <a:pPr/>
            <a:r>
              <a:t>we created a benchmark tool to simulate multiple concurrent users interact with the applications,</a:t>
            </a:r>
          </a:p>
          <a:p>
            <a:pPr/>
            <a:r>
              <a:t>the benchmark tool use a expect-like configuration to describe user interactions, for each interaction, the tool also examines if the server sends back expected response. </a:t>
            </a:r>
          </a:p>
          <a:p>
            <a:pPr/>
          </a:p>
          <a:p>
            <a:pPr/>
            <a:r>
              <a:t>we evaluate the system’s performance under different concurrent simulated users and different number of worker processes.</a:t>
            </a:r>
          </a:p>
          <a:p>
            <a:pPr/>
            <a:r>
              <a:t>We are interested in how many users a cloudBrowser application can support, when reach a certain point, adding more concurrent users will lead to queueing effect where each user’s perceived latency increases, we are interested in providing decent user experience, there are some HCI study study shows 100ms latency is bearable for humans, so we measure how many users an application can support with less than 100ms latency,</a:t>
            </a:r>
          </a:p>
          <a:p>
            <a:pPr/>
            <a:r>
              <a:t>and also we expect that, if we add more worker processes, we can get more capacity,  if we double the worker processes, we can double the capacity</a:t>
            </a:r>
          </a:p>
          <a:p>
            <a:pPr/>
          </a:p>
          <a:p>
            <a:pPr/>
            <a:r>
              <a:t>Server : 8*2.27GHz processors, 38GB RAM</a:t>
            </a:r>
          </a:p>
          <a:p>
            <a:pPr/>
            <a:r>
              <a:t>Client : 8*900MHz processors, 16GB RAM</a:t>
            </a:r>
          </a:p>
          <a:p>
            <a:p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97" name="Shape 597"/>
          <p:cNvSpPr/>
          <p:nvPr>
            <p:ph type="sldImg"/>
          </p:nvPr>
        </p:nvSpPr>
        <p:spPr>
          <a:prstGeom prst="rect">
            <a:avLst/>
          </a:prstGeom>
        </p:spPr>
        <p:txBody>
          <a:bodyPr/>
          <a:lstStyle/>
          <a:p>
            <a:pPr/>
          </a:p>
        </p:txBody>
      </p:sp>
      <p:sp>
        <p:nvSpPr>
          <p:cNvPr id="598" name="Shape 598"/>
          <p:cNvSpPr/>
          <p:nvPr>
            <p:ph type="body" sz="quarter" idx="1"/>
          </p:nvPr>
        </p:nvSpPr>
        <p:spPr>
          <a:prstGeom prst="rect">
            <a:avLst/>
          </a:prstGeom>
        </p:spPr>
        <p:txBody>
          <a:bodyPr/>
          <a:lstStyle/>
          <a:p>
            <a:pPr/>
            <a:r>
              <a:t>this is the configuration of our testbed</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04" name="Shape 604"/>
          <p:cNvSpPr/>
          <p:nvPr>
            <p:ph type="sldImg"/>
          </p:nvPr>
        </p:nvSpPr>
        <p:spPr>
          <a:prstGeom prst="rect">
            <a:avLst/>
          </a:prstGeom>
        </p:spPr>
        <p:txBody>
          <a:bodyPr/>
          <a:lstStyle/>
          <a:p>
            <a:pPr/>
          </a:p>
        </p:txBody>
      </p:sp>
      <p:sp>
        <p:nvSpPr>
          <p:cNvPr id="605" name="Shape 605"/>
          <p:cNvSpPr/>
          <p:nvPr>
            <p:ph type="body" sz="quarter" idx="1"/>
          </p:nvPr>
        </p:nvSpPr>
        <p:spPr>
          <a:prstGeom prst="rect">
            <a:avLst/>
          </a:prstGeom>
        </p:spPr>
        <p:txBody>
          <a:bodyPr/>
          <a:lstStyle/>
          <a:p>
            <a:pPr/>
            <a:r>
              <a:t>our first benchmark application is click application,</a:t>
            </a:r>
          </a:p>
          <a:p>
            <a:pPr/>
            <a:r>
              <a:t>it listens for mouse click event and displays the number of mouse clicks</a:t>
            </a:r>
          </a:p>
          <a:p>
            <a:pPr/>
            <a:r>
              <a:t>it is 5 lines javascript code, no libraries </a:t>
            </a:r>
          </a:p>
          <a:p>
            <a:pPr/>
            <a:r>
              <a:t>the benchmark tool simulate users to click and wait for response and immediately click again</a:t>
            </a:r>
          </a:p>
          <a:p>
            <a:pPr/>
            <a:r>
              <a:t>the system can support 1,200 concurrent clients clicking with 96ms latency</a:t>
            </a:r>
          </a:p>
          <a:p>
            <a:pPr/>
            <a:r>
              <a:t>the capacity scales linearly up to 6 workers, we need to allocate tow processes for reverse proxies, so the performance for 8 workers is almost the same as 6 workers, because we only have 8 cpu cores</a:t>
            </a:r>
          </a:p>
          <a:p>
            <a:pPr/>
          </a:p>
          <a:p>
            <a:pPr/>
            <a:r>
              <a:t>6 workers 11039 op/s 84.05 ms 1000 clients</a:t>
            </a:r>
          </a:p>
          <a:p>
            <a:pPr/>
            <a:r>
              <a:t>6 workers 11041 op/s 100.97 ms 1200 clients</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11" name="Shape 611"/>
          <p:cNvSpPr/>
          <p:nvPr>
            <p:ph type="sldImg"/>
          </p:nvPr>
        </p:nvSpPr>
        <p:spPr>
          <a:prstGeom prst="rect">
            <a:avLst/>
          </a:prstGeom>
        </p:spPr>
        <p:txBody>
          <a:bodyPr/>
          <a:lstStyle/>
          <a:p>
            <a:pPr/>
          </a:p>
        </p:txBody>
      </p:sp>
      <p:sp>
        <p:nvSpPr>
          <p:cNvPr id="612" name="Shape 612"/>
          <p:cNvSpPr/>
          <p:nvPr>
            <p:ph type="body" sz="quarter" idx="1"/>
          </p:nvPr>
        </p:nvSpPr>
        <p:spPr>
          <a:prstGeom prst="rect">
            <a:avLst/>
          </a:prstGeom>
        </p:spPr>
        <p:txBody>
          <a:bodyPr/>
          <a:lstStyle/>
          <a:p>
            <a:pPr/>
            <a:r>
              <a:t>the previous benchmark is not representative of real humans, because humans cannot</a:t>
            </a:r>
          </a:p>
          <a:p>
            <a:pPr/>
            <a:r>
              <a:t>click very fast, we add 1-2s random delay in between clicks to simulate users’ “think time”, here is the result, now we can support </a:t>
            </a:r>
          </a:p>
          <a:p>
            <a:pPr/>
            <a:r>
              <a:t>14,000 clients with 93ms latency, more then 10 times better</a:t>
            </a:r>
          </a:p>
          <a:p>
            <a:pPr/>
          </a:p>
          <a:p>
            <a:pPr/>
            <a:r>
              <a:t>Add 1-2s random delay in between clicks to simulate users’ “think time”</a:t>
            </a:r>
          </a:p>
          <a:p>
            <a:pPr/>
            <a:r>
              <a:t>14,000 clients, 93ms latency</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18" name="Shape 618"/>
          <p:cNvSpPr/>
          <p:nvPr>
            <p:ph type="sldImg"/>
          </p:nvPr>
        </p:nvSpPr>
        <p:spPr>
          <a:prstGeom prst="rect">
            <a:avLst/>
          </a:prstGeom>
        </p:spPr>
        <p:txBody>
          <a:bodyPr/>
          <a:lstStyle/>
          <a:p>
            <a:pPr/>
          </a:p>
        </p:txBody>
      </p:sp>
      <p:sp>
        <p:nvSpPr>
          <p:cNvPr id="619" name="Shape 619"/>
          <p:cNvSpPr/>
          <p:nvPr>
            <p:ph type="body" sz="quarter" idx="1"/>
          </p:nvPr>
        </p:nvSpPr>
        <p:spPr>
          <a:prstGeom prst="rect">
            <a:avLst/>
          </a:prstGeom>
        </p:spPr>
        <p:txBody>
          <a:bodyPr/>
          <a:lstStyle/>
          <a:p>
            <a:pPr/>
            <a:r>
              <a:t>our second and third benchmark applications are chatroom applications,</a:t>
            </a:r>
          </a:p>
          <a:p>
            <a:pPr/>
            <a:r>
              <a:t>In the chat room applications, the user can join a chatroom, set his nickname, view chat history and send chat messages.</a:t>
            </a:r>
          </a:p>
          <a:p>
            <a:pPr/>
            <a:r>
              <a:t>we allocate 5 simulated users for every chatroom,</a:t>
            </a:r>
          </a:p>
          <a:p>
            <a:pPr/>
            <a:r>
              <a:t> and the users sends chat messages with 5-10 seconds think time, each message has 15-20 characters</a:t>
            </a:r>
          </a:p>
          <a:p>
            <a:pPr/>
          </a:p>
          <a:p>
            <a:pPr/>
          </a:p>
          <a:p>
            <a:pPr/>
          </a:p>
          <a:p>
            <a:pPr/>
            <a:r>
              <a:t>each message 15-20 characters</a:t>
            </a:r>
          </a:p>
          <a:p>
            <a:pPr/>
            <a:r>
              <a:t>talk about how to use the app</a:t>
            </a:r>
          </a:p>
          <a:p>
            <a:pPr/>
            <a:r>
              <a:t>chat messages need to synchronized to every user’s interface</a:t>
            </a:r>
          </a:p>
          <a:p>
            <a:pPr/>
            <a:r>
              <a:t>simulate complex applications </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25" name="Shape 625"/>
          <p:cNvSpPr/>
          <p:nvPr>
            <p:ph type="sldImg"/>
          </p:nvPr>
        </p:nvSpPr>
        <p:spPr>
          <a:prstGeom prst="rect">
            <a:avLst/>
          </a:prstGeom>
        </p:spPr>
        <p:txBody>
          <a:bodyPr/>
          <a:lstStyle/>
          <a:p>
            <a:pPr/>
          </a:p>
        </p:txBody>
      </p:sp>
      <p:sp>
        <p:nvSpPr>
          <p:cNvPr id="626" name="Shape 626"/>
          <p:cNvSpPr/>
          <p:nvPr>
            <p:ph type="body" sz="quarter" idx="1"/>
          </p:nvPr>
        </p:nvSpPr>
        <p:spPr>
          <a:prstGeom prst="rect">
            <a:avLst/>
          </a:prstGeom>
        </p:spPr>
        <p:txBody>
          <a:bodyPr/>
          <a:lstStyle/>
          <a:p>
            <a:pPr/>
            <a:r>
              <a:t>this benchmark use jQuery to implement chatroom application.</a:t>
            </a:r>
          </a:p>
          <a:p>
            <a:pPr/>
            <a:r>
              <a:t>we can support 2,800 concurrent users with 92ms latency</a:t>
            </a:r>
          </a:p>
          <a:p>
            <a:pPr/>
          </a:p>
          <a:p>
            <a:pPr/>
            <a:r>
              <a:t>235 lines of javascript code and 35 lines HTML for this application.</a:t>
            </a:r>
          </a:p>
          <a:p>
            <a:pPr/>
          </a:p>
          <a:p>
            <a:pPr/>
            <a:r>
              <a:t>Use jQuery to manipulate DOM structure</a:t>
            </a:r>
          </a:p>
          <a:p>
            <a:pPr/>
            <a:r>
              <a:t>Code Size : 235 lines javascript, 35 lines HTML</a:t>
            </a:r>
          </a:p>
          <a:p>
            <a:pPr/>
            <a:r>
              <a:t>2,800 clients, 92ms latency</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32" name="Shape 632"/>
          <p:cNvSpPr/>
          <p:nvPr>
            <p:ph type="sldImg"/>
          </p:nvPr>
        </p:nvSpPr>
        <p:spPr>
          <a:prstGeom prst="rect">
            <a:avLst/>
          </a:prstGeom>
        </p:spPr>
        <p:txBody>
          <a:bodyPr/>
          <a:lstStyle/>
          <a:p>
            <a:pPr/>
          </a:p>
        </p:txBody>
      </p:sp>
      <p:sp>
        <p:nvSpPr>
          <p:cNvPr id="633" name="Shape 633"/>
          <p:cNvSpPr/>
          <p:nvPr>
            <p:ph type="body" sz="quarter" idx="1"/>
          </p:nvPr>
        </p:nvSpPr>
        <p:spPr>
          <a:prstGeom prst="rect">
            <a:avLst/>
          </a:prstGeom>
        </p:spPr>
        <p:txBody>
          <a:bodyPr/>
          <a:lstStyle/>
          <a:p>
            <a:pPr/>
            <a:r>
              <a:t>when we switch to a more advanced library angular.js,</a:t>
            </a:r>
          </a:p>
          <a:p>
            <a:pPr/>
            <a:r>
              <a:t>we can only support 1,550 clients with 84ms latency,</a:t>
            </a:r>
          </a:p>
          <a:p>
            <a:pPr/>
            <a:r>
              <a:t>but we have a smaller code base and more readable code comparing to jQuery Chat application,</a:t>
            </a:r>
          </a:p>
          <a:p>
            <a:pPr/>
          </a:p>
          <a:p>
            <a:pPr/>
            <a:r>
              <a:t>the code is 69% of jqueryChat</a:t>
            </a:r>
          </a:p>
          <a:p>
            <a:pPr/>
          </a:p>
          <a:p>
            <a:pPr/>
            <a:r>
              <a:t>it has 163 lines javascript, 44 lines HTML, </a:t>
            </a:r>
          </a:p>
          <a:p>
            <a:pPr/>
          </a:p>
          <a:p>
            <a:pPr/>
            <a:r>
              <a:t>Code Size : 163 lines javascript, 44 lines HTML</a:t>
            </a:r>
          </a:p>
          <a:p>
            <a:pPr/>
            <a:r>
              <a:t>1,550 clients, 84ms latency</a:t>
            </a:r>
          </a:p>
          <a:p>
            <a:pPr/>
          </a:p>
          <a:p>
            <a:pPr/>
            <a:r>
              <a:t>jqueryChat 235 lines javascript, 35 lines HTML</a:t>
            </a:r>
          </a:p>
          <a:p>
            <a:pPr/>
            <a:r>
              <a:t>2,800 clients, 92ms latency</a:t>
            </a:r>
          </a:p>
          <a:p>
            <a:pPr/>
          </a:p>
          <a:p>
            <a:pPr/>
            <a:r>
              <a:t>163 JS 44HTML</a:t>
            </a:r>
          </a:p>
          <a:p>
            <a:pPr/>
            <a:r>
              <a:t>nearly 50% performance lost for using this high level framework</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0" name="Shape 150"/>
          <p:cNvSpPr/>
          <p:nvPr>
            <p:ph type="sldImg"/>
          </p:nvPr>
        </p:nvSpPr>
        <p:spPr>
          <a:prstGeom prst="rect">
            <a:avLst/>
          </a:prstGeom>
        </p:spPr>
        <p:txBody>
          <a:bodyPr/>
          <a:lstStyle/>
          <a:p>
            <a:pPr/>
          </a:p>
        </p:txBody>
      </p:sp>
      <p:sp>
        <p:nvSpPr>
          <p:cNvPr id="151" name="Shape 151"/>
          <p:cNvSpPr/>
          <p:nvPr>
            <p:ph type="body" sz="quarter" idx="1"/>
          </p:nvPr>
        </p:nvSpPr>
        <p:spPr>
          <a:prstGeom prst="rect">
            <a:avLst/>
          </a:prstGeom>
        </p:spPr>
        <p:txBody>
          <a:bodyPr/>
          <a:lstStyle/>
          <a:p>
            <a:pPr/>
            <a:r>
              <a:t>cloudBrowser is a web framework that is built for next generation web applications, it is introduced in 2012</a:t>
            </a:r>
          </a:p>
          <a:p>
            <a:pPr/>
            <a:r>
              <a:t>Because my work is build on the original cloudBrowser, I will spend 2 minutes to discuss the original implementation as background</a:t>
            </a:r>
          </a:p>
          <a:p>
            <a:pPr/>
          </a:p>
          <a:p>
            <a:pPr/>
            <a:r>
              <a:t>the basic idea about cloudBrowser is to execute application code in the server</a:t>
            </a:r>
          </a:p>
          <a:p>
            <a:pPr/>
            <a:r>
              <a:t>side, and maintain the application’s representation states in the server side,</a:t>
            </a:r>
          </a:p>
          <a:p>
            <a:pPr/>
            <a:r>
              <a:t>the clients’ web browsers are just HTML rendering devices to fetch the representation states from the server and render them as HTML</a:t>
            </a:r>
          </a:p>
          <a:p>
            <a:pPr/>
            <a:r>
              <a:t>similar to traditional dumb terminals</a:t>
            </a:r>
          </a:p>
          <a:p>
            <a:pPr/>
            <a:r>
              <a:t>the framework handles server-client communication details</a:t>
            </a:r>
          </a:p>
          <a:p>
            <a:pPr/>
          </a:p>
          <a:p>
            <a:pPr/>
          </a:p>
          <a:p>
            <a:pPr/>
          </a:p>
          <a:p>
            <a:pPr/>
            <a:r>
              <a:t>existing frameworks, keep presentation server side, client connect/disconnect</a:t>
            </a:r>
          </a:p>
          <a:p>
            <a:pPr/>
            <a:r>
              <a:t>put benefits </a:t>
            </a: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38" name="Shape 638"/>
          <p:cNvSpPr/>
          <p:nvPr>
            <p:ph type="sldImg"/>
          </p:nvPr>
        </p:nvSpPr>
        <p:spPr>
          <a:prstGeom prst="rect">
            <a:avLst/>
          </a:prstGeom>
        </p:spPr>
        <p:txBody>
          <a:bodyPr/>
          <a:lstStyle/>
          <a:p>
            <a:pPr/>
          </a:p>
        </p:txBody>
      </p:sp>
      <p:sp>
        <p:nvSpPr>
          <p:cNvPr id="639" name="Shape 639"/>
          <p:cNvSpPr/>
          <p:nvPr>
            <p:ph type="body" sz="quarter" idx="1"/>
          </p:nvPr>
        </p:nvSpPr>
        <p:spPr>
          <a:prstGeom prst="rect">
            <a:avLst/>
          </a:prstGeom>
        </p:spPr>
        <p:txBody>
          <a:bodyPr/>
          <a:lstStyle/>
          <a:p>
            <a:pPr/>
            <a:r>
              <a:t>The first conclusion of our evaluation is that our implementation scales, we can add more CPU and memory to get bigger capacity,</a:t>
            </a:r>
          </a:p>
          <a:p>
            <a:pPr/>
            <a:r>
              <a:t> secondly, we find out the system spends most of its CPU time and memory on the applications, especially the server side DOM implementations and javascript libraries, </a:t>
            </a:r>
          </a:p>
          <a:p>
            <a:pPr/>
            <a:r>
              <a:t>we also find out advanced libraries like angular are much more expensive than simple libraries like jQuery, </a:t>
            </a:r>
          </a:p>
          <a:p>
            <a:pPr/>
            <a:r>
              <a:t>it is good news for us that the system’s bottleneck is not in our architecture .</a:t>
            </a:r>
          </a:p>
          <a:p>
            <a:pPr/>
          </a:p>
          <a:p>
            <a:pPr/>
            <a:r>
              <a:t>This also means we have a lot of room to improve the system’s performance, for example, the angular chat application’s performance improves 20% after an angular update, all applications improves by 30% after an update in server side DOM implementation, </a:t>
            </a:r>
          </a:p>
          <a:p>
            <a:pPr/>
            <a:r>
              <a:t>we expect more performance gain by future javascript language updates and third party library updates</a:t>
            </a:r>
          </a:p>
          <a:p>
            <a:pPr/>
          </a:p>
          <a:p>
            <a:pPr/>
          </a:p>
          <a:p>
            <a:pPr/>
            <a:r>
              <a:t>discuss what is the bottleneck — different applications  CPU…. master is not bottleneck </a:t>
            </a:r>
          </a:p>
          <a:p>
            <a:pPr/>
            <a:r>
              <a:t>see conclusion in paper , </a:t>
            </a:r>
          </a:p>
          <a:p>
            <a:pPr/>
          </a:p>
          <a:p>
            <a:pPr/>
            <a:r>
              <a:t>one of the new language feature in ECMAScript 7 proposal is native support for observing changes to ob- jects . A evaluation shows that dirty checking in Angular.js becomes 20 to 40 times faster using this feature </a:t>
            </a:r>
          </a:p>
          <a:p>
            <a:pPr/>
          </a:p>
          <a:p>
            <a:pPr/>
            <a:r>
              <a:t>CloudBrowser is scalable</a:t>
            </a:r>
          </a:p>
          <a:p>
            <a:pPr/>
            <a:r>
              <a:t>There is still much room to improve performance</a:t>
            </a:r>
          </a:p>
          <a:p>
            <a:pPr/>
            <a:r>
              <a:t>20% performance gain from a angular update</a:t>
            </a:r>
          </a:p>
          <a:p>
            <a:pPr/>
            <a:r>
              <a:t>30% performance gain from a JSDOM update</a:t>
            </a:r>
          </a:p>
          <a:p>
            <a:pPr/>
            <a:r>
              <a:t>Future javascript language updates and node.js platform updates</a:t>
            </a: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44" name="Shape 644"/>
          <p:cNvSpPr/>
          <p:nvPr>
            <p:ph type="sldImg"/>
          </p:nvPr>
        </p:nvSpPr>
        <p:spPr>
          <a:prstGeom prst="rect">
            <a:avLst/>
          </a:prstGeom>
        </p:spPr>
        <p:txBody>
          <a:bodyPr/>
          <a:lstStyle/>
          <a:p>
            <a:pPr/>
          </a:p>
        </p:txBody>
      </p:sp>
      <p:sp>
        <p:nvSpPr>
          <p:cNvPr id="645" name="Shape 645"/>
          <p:cNvSpPr/>
          <p:nvPr>
            <p:ph type="body" sz="quarter" idx="1"/>
          </p:nvPr>
        </p:nvSpPr>
        <p:spPr>
          <a:prstGeom prst="rect">
            <a:avLst/>
          </a:prstGeom>
        </p:spPr>
        <p:txBody>
          <a:bodyPr/>
          <a:lstStyle/>
          <a:p>
            <a:pPr/>
            <a:r>
              <a:t>There are a lot of web frameworks out there, </a:t>
            </a:r>
          </a:p>
          <a:p>
            <a:pPr/>
            <a:r>
              <a:t>a lot of these frameworks require developers to partition the application logic to client part and server part, the developers need to write interactive interface using javascript in client side, write server side request handling code and maintain client-server communication, these are what cloudbrowser trying to address</a:t>
            </a:r>
          </a:p>
          <a:p>
            <a:pPr/>
          </a:p>
          <a:p>
            <a:pPr/>
            <a:r>
              <a:t>the frameworks we selected here are similar to our work in a way that they hide server-client communication from developers.</a:t>
            </a:r>
          </a:p>
          <a:p>
            <a:pPr/>
            <a:r>
              <a:t>In particular, ZK and ItsNat are server-centric such that they store representation state in server side just like us, the applications are developed using a model that is similar to desktop GUI applications.</a:t>
            </a:r>
          </a:p>
          <a:p>
            <a:pPr/>
            <a:r>
              <a:t>Unlike us, their applications are written in JAVA, </a:t>
            </a:r>
          </a:p>
          <a:p>
            <a:pPr/>
            <a:r>
              <a:t>especially for ZK, the user interface is described using framework specific markup language, while in cloudbrowser, developing applications are like writing web pages, using HTML, CSS, javascript that developers are already familiar with</a:t>
            </a:r>
          </a:p>
          <a:p>
            <a:pPr/>
          </a:p>
          <a:p>
            <a:pPr/>
            <a:r>
              <a:t>Meteor is a web framework that shares some similar features with cloudBrowser.</a:t>
            </a:r>
          </a:p>
          <a:p>
            <a:pPr/>
            <a:r>
              <a:t>Meteor allows developers build applications using one language javascript, it also hides server-client communication details, </a:t>
            </a:r>
          </a:p>
          <a:p>
            <a:pPr/>
            <a:r>
              <a:t>its programming model is tightly integrated with mongoDB and its own template engine,</a:t>
            </a:r>
          </a:p>
          <a:p>
            <a:pPr/>
            <a:r>
              <a:t>while in CloudBrowser, the developers can choose the programming styles that suit their needs</a:t>
            </a:r>
          </a:p>
          <a:p>
            <a:pPr/>
          </a:p>
          <a:p>
            <a:pPr/>
            <a:r>
              <a:t>Meteor does client/server model synchronization, rather than exchanging view information.</a:t>
            </a:r>
          </a:p>
          <a:p>
            <a:pPr/>
          </a:p>
          <a:p>
            <a:pPr/>
            <a:r>
              <a:t>Meteor</a:t>
            </a:r>
          </a:p>
          <a:p>
            <a:pPr/>
            <a:r>
              <a:t>the server-client communication is achieved by publish-subscribe,</a:t>
            </a:r>
          </a:p>
          <a:p>
            <a:pPr/>
            <a:r>
              <a:t>but it is tightly integrated with mongoDB and its own template engine, it does not play well with other libraries,</a:t>
            </a:r>
          </a:p>
          <a:p>
            <a:pPr/>
            <a:r>
              <a:t>you need official integration or third party plugins to use client-side libraries such as angular, in cloudBrowser you can use any library you want.</a:t>
            </a:r>
          </a:p>
          <a:p>
            <a:pPr/>
            <a:r>
              <a:t>it simulates server models on client side, this could leak server side logic to client</a:t>
            </a:r>
          </a:p>
          <a:p>
            <a:pPr/>
          </a:p>
          <a:p>
            <a:pPr/>
            <a:r>
              <a:t>nowadays, client-centric approaches are very popular, people use client-side MVC style libraries like angular, backbone, ember to manage user interface, and the server side are APIs to output JSON data</a:t>
            </a:r>
          </a:p>
          <a:p>
            <a:pPr/>
          </a:p>
          <a:p>
            <a:pPr/>
            <a:r>
              <a:t>Google Web Toolkit is a client-centric framework , developers can write web interface as a java application, and the java application can be compiled to optimized client side javascript code, but it only focus on client side, it does not cover client-server communication</a:t>
            </a: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50" name="Shape 650"/>
          <p:cNvSpPr/>
          <p:nvPr>
            <p:ph type="sldImg"/>
          </p:nvPr>
        </p:nvSpPr>
        <p:spPr>
          <a:prstGeom prst="rect">
            <a:avLst/>
          </a:prstGeom>
        </p:spPr>
        <p:txBody>
          <a:bodyPr/>
          <a:lstStyle/>
          <a:p>
            <a:pPr/>
          </a:p>
        </p:txBody>
      </p:sp>
      <p:sp>
        <p:nvSpPr>
          <p:cNvPr id="651" name="Shape 651"/>
          <p:cNvSpPr/>
          <p:nvPr>
            <p:ph type="body" sz="quarter" idx="1"/>
          </p:nvPr>
        </p:nvSpPr>
        <p:spPr>
          <a:prstGeom prst="rect">
            <a:avLst/>
          </a:prstGeom>
        </p:spPr>
        <p:txBody>
          <a:bodyPr/>
          <a:lstStyle/>
          <a:p>
            <a:pPr/>
            <a:r>
              <a:t>Compare to these thin-client systems, cloudBrowser does not actually do rendering in the server side, thus it is much more light-weighted</a:t>
            </a:r>
          </a:p>
          <a:p>
            <a:pPr/>
          </a:p>
          <a:p>
            <a:pPr/>
            <a:r>
              <a:t>MWare’s Horizon product provides a way to see the user interface of actual virtual machines via a browser, with its BLAST protocol</a:t>
            </a: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56" name="Shape 656"/>
          <p:cNvSpPr/>
          <p:nvPr>
            <p:ph type="sldImg"/>
          </p:nvPr>
        </p:nvSpPr>
        <p:spPr>
          <a:prstGeom prst="rect">
            <a:avLst/>
          </a:prstGeom>
        </p:spPr>
        <p:txBody>
          <a:bodyPr/>
          <a:lstStyle/>
          <a:p>
            <a:pPr/>
          </a:p>
        </p:txBody>
      </p:sp>
      <p:sp>
        <p:nvSpPr>
          <p:cNvPr id="657" name="Shape 657"/>
          <p:cNvSpPr/>
          <p:nvPr>
            <p:ph type="body" sz="quarter" idx="1"/>
          </p:nvPr>
        </p:nvSpPr>
        <p:spPr>
          <a:prstGeom prst="rect">
            <a:avLst/>
          </a:prstGeom>
        </p:spPr>
        <p:txBody>
          <a:bodyPr/>
          <a:lstStyle/>
          <a:p>
            <a:pPr/>
            <a:r>
              <a:t>Now we discuss RPC frameworks related to nodermi,</a:t>
            </a:r>
          </a:p>
          <a:p>
            <a:pPr/>
            <a:r>
              <a:t>pyro is a RPC framework for python, druby is a RPC framework built in ruby standard library, unlike nodermi , pyro and druby require developers to explicitly tell the framework an object needs to be passed as a remote reference, </a:t>
            </a:r>
          </a:p>
          <a:p>
            <a:pPr/>
            <a:r>
              <a:t>also in druby,  ,it is developers’ responsibility to reference the objects that are remotely referenced  so that they do not get prematurely garbage collected, while nodermi handles these things transparently,</a:t>
            </a:r>
          </a:p>
          <a:p>
            <a:pPr/>
            <a:r>
              <a:t>dnode is also developed for node.js, but it has zig-zag problem</a:t>
            </a:r>
          </a:p>
          <a:p>
            <a:pPr/>
          </a:p>
          <a:p>
            <a:pPr/>
            <a:r>
              <a:t>for frameworks in static languages, objects need to implement specific interfaces to be remotely referenced, these frameworks also rely on type system in the programming languages to determine (which interface a remote object inherit ) which methods are available in a stub. Another major difference is the stubs in these frameworks do not have properties, they only have methods, the properties of the remote objects can only be accessed by method invocations, in nodermi, stubs have properties and can be directly accessed</a:t>
            </a:r>
          </a:p>
          <a:p>
            <a:pPr/>
          </a:p>
          <a:p>
            <a:pPr/>
            <a:r>
              <a:t>it is worth mentioning that </a:t>
            </a:r>
          </a:p>
          <a:p>
            <a:pPr/>
            <a:r>
              <a:t>nodermi’s distributed garbage collection algorithm is similar to the network objects, the major difference is how they count remote references</a:t>
            </a:r>
          </a:p>
          <a:p>
            <a:pPr/>
          </a:p>
          <a:p>
            <a:pPr/>
            <a:r>
              <a:t>network objects create one stub per remote object in a process, nodermi does not have this restriction</a:t>
            </a:r>
          </a:p>
          <a:p>
            <a:pPr/>
            <a:r>
              <a:t>do not need to do synchronization when releasing a remote object</a:t>
            </a:r>
          </a:p>
          <a:p>
            <a:pPr/>
          </a:p>
          <a:p>
            <a:pPr/>
          </a:p>
          <a:p>
            <a:pPr/>
            <a:r>
              <a:t>we also want to mention CORBA,</a:t>
            </a:r>
          </a:p>
          <a:p>
            <a:pPr/>
            <a:r>
              <a:t>CORBA [Object Management Group 1991]</a:t>
            </a:r>
          </a:p>
          <a:p>
            <a:pPr/>
            <a:r>
              <a:t>Common Object Request Broker Architecture</a:t>
            </a:r>
          </a:p>
          <a:p>
            <a:pPr/>
            <a:r>
              <a:t>it is a standard that defines object-oriented RPC between systems on different OSs , programming languages. CORBA requires IDL(interface definition language) to define the interface of remote objects, and implement IDL to object mappings, in nodermi, stubs are dynamically generated, we do not need to pre-define remote objects’ interfaces</a:t>
            </a:r>
          </a:p>
          <a:p>
            <a:pPr/>
          </a:p>
          <a:p>
            <a:pPr/>
          </a:p>
          <a:p>
            <a:pPr/>
            <a:r>
              <a:t>Except for dnode,  all these frameworks are sychrounous, remote method invocations block until the remote processes complete the execution of the original methods. </a:t>
            </a:r>
          </a:p>
          <a:p>
            <a:pPr/>
          </a:p>
          <a:p>
            <a:pPr/>
          </a:p>
          <a:p>
            <a:pPr/>
            <a:r>
              <a:t>(pyro : pyro lacks garbage collection mechanism, objects that passed to remote methods are kept forever )</a:t>
            </a: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62" name="Shape 662"/>
          <p:cNvSpPr/>
          <p:nvPr>
            <p:ph type="sldImg"/>
          </p:nvPr>
        </p:nvSpPr>
        <p:spPr>
          <a:prstGeom prst="rect">
            <a:avLst/>
          </a:prstGeom>
        </p:spPr>
        <p:txBody>
          <a:bodyPr/>
          <a:lstStyle/>
          <a:p>
            <a:pPr/>
          </a:p>
        </p:txBody>
      </p:sp>
      <p:sp>
        <p:nvSpPr>
          <p:cNvPr id="663" name="Shape 663"/>
          <p:cNvSpPr/>
          <p:nvPr>
            <p:ph type="body" sz="quarter" idx="1"/>
          </p:nvPr>
        </p:nvSpPr>
        <p:spPr>
          <a:prstGeom prst="rect">
            <a:avLst/>
          </a:prstGeom>
        </p:spPr>
        <p:txBody>
          <a:bodyPr/>
          <a:lstStyle/>
          <a:p>
            <a:pPr/>
            <a:r>
              <a:t>in my thesis, I presented cloudBrowser2.0, a scalable implementation of cloudBrowser, with refined application deployment models, Secure access to framework objects,</a:t>
            </a:r>
          </a:p>
          <a:p>
            <a:pPr/>
            <a:r>
              <a:t>As part of the implementation, we also created a flexible node.js RPC framework, nodermi</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6" name="Shape 156"/>
          <p:cNvSpPr/>
          <p:nvPr>
            <p:ph type="sldImg"/>
          </p:nvPr>
        </p:nvSpPr>
        <p:spPr>
          <a:prstGeom prst="rect">
            <a:avLst/>
          </a:prstGeom>
        </p:spPr>
        <p:txBody>
          <a:bodyPr/>
          <a:lstStyle/>
          <a:p>
            <a:pPr/>
          </a:p>
        </p:txBody>
      </p:sp>
      <p:sp>
        <p:nvSpPr>
          <p:cNvPr id="157" name="Shape 157"/>
          <p:cNvSpPr/>
          <p:nvPr>
            <p:ph type="body" sz="quarter" idx="1"/>
          </p:nvPr>
        </p:nvSpPr>
        <p:spPr>
          <a:prstGeom prst="rect">
            <a:avLst/>
          </a:prstGeom>
        </p:spPr>
        <p:txBody>
          <a:bodyPr/>
          <a:lstStyle/>
          <a:p>
            <a:pPr/>
            <a:r>
              <a:t>TODO Practice —brief </a:t>
            </a:r>
          </a:p>
          <a:p>
            <a:pPr/>
            <a:r>
              <a:t>Server Side Virtual Browser</a:t>
            </a:r>
          </a:p>
          <a:p>
            <a:pPr/>
            <a:r>
              <a:t>Like ordinary Web Browser, support DOM API, executes application code written in javascript</a:t>
            </a:r>
          </a:p>
          <a:p>
            <a:pPr/>
            <a:r>
              <a:t>Define User Interface using HTML, CSS</a:t>
            </a:r>
          </a:p>
          <a:p>
            <a:pPr/>
            <a:r>
              <a:t>Application Code can directly call server side API</a:t>
            </a:r>
          </a:p>
          <a:p>
            <a:pPr/>
            <a:r>
              <a:t>Maintains DOM structure but does not do actual rendering</a:t>
            </a:r>
          </a:p>
          <a:p>
            <a:pPr/>
            <a:r>
              <a:t>Client Engine : Running in Client Web Browser</a:t>
            </a:r>
          </a:p>
          <a:p>
            <a:pPr/>
            <a:r>
              <a:t>Seamlessly synchronize DOM from the virtual browser and render in web browser</a:t>
            </a:r>
          </a:p>
          <a:p>
            <a:pPr/>
            <a:r>
              <a:t>Forward Client interaction to the UI to virtual browser</a:t>
            </a:r>
          </a:p>
          <a:p>
            <a:pPr/>
            <a:r>
              <a:t>most of the network traffic are webSocket messages, they have low overhead comparing to HTTP requests</a:t>
            </a:r>
          </a:p>
          <a:p>
            <a:pPr/>
          </a:p>
          <a:p>
            <a:pPr/>
            <a:r>
              <a:t>use low over head webSocket to transmit  events and DOM updates</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2" name="Shape 162"/>
          <p:cNvSpPr/>
          <p:nvPr>
            <p:ph type="sldImg"/>
          </p:nvPr>
        </p:nvSpPr>
        <p:spPr>
          <a:prstGeom prst="rect">
            <a:avLst/>
          </a:prstGeom>
        </p:spPr>
        <p:txBody>
          <a:bodyPr/>
          <a:lstStyle/>
          <a:p>
            <a:pPr/>
          </a:p>
        </p:txBody>
      </p:sp>
      <p:sp>
        <p:nvSpPr>
          <p:cNvPr id="163" name="Shape 163"/>
          <p:cNvSpPr/>
          <p:nvPr>
            <p:ph type="body" sz="quarter" idx="1"/>
          </p:nvPr>
        </p:nvSpPr>
        <p:spPr>
          <a:prstGeom prst="rect">
            <a:avLst/>
          </a:prstGeom>
        </p:spPr>
        <p:txBody>
          <a:bodyPr/>
          <a:lstStyle/>
          <a:p>
            <a:pPr/>
            <a:r>
              <a:t>6:00</a:t>
            </a:r>
          </a:p>
          <a:p>
            <a:pPr/>
            <a:r>
              <a:t>single language, the whole application can be written entirely in javascript, there is no need to write the user interface in javascript and have another server side language such as java, php</a:t>
            </a:r>
          </a:p>
          <a:p>
            <a:pPr/>
            <a:r>
              <a:t>Application code is running in virtual browser, for the developers, there is no need to write client-server communication code, that is handled by the framework </a:t>
            </a:r>
          </a:p>
          <a:p>
            <a:pPr/>
            <a:r>
              <a:t>the application can be written in the same way as writing a web page, there is no framework specific ui mark up language, the application use only javascript, css, html, the things developers are already familiar with, and they can use existing client side technologies,  such as bootstrap, jQuery, angular,..</a:t>
            </a:r>
          </a:p>
          <a:p>
            <a:pPr/>
            <a:r>
              <a:t>CloudBrowser also automatically provides continuous experience for users without additional development effort, the users can connect to the application and continue from where they left last time</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8" name="Shape 168"/>
          <p:cNvSpPr/>
          <p:nvPr>
            <p:ph type="sldImg"/>
          </p:nvPr>
        </p:nvSpPr>
        <p:spPr>
          <a:prstGeom prst="rect">
            <a:avLst/>
          </a:prstGeom>
        </p:spPr>
        <p:txBody>
          <a:bodyPr/>
          <a:lstStyle/>
          <a:p>
            <a:pPr/>
          </a:p>
        </p:txBody>
      </p:sp>
      <p:sp>
        <p:nvSpPr>
          <p:cNvPr id="169" name="Shape 169"/>
          <p:cNvSpPr/>
          <p:nvPr>
            <p:ph type="body" sz="quarter" idx="1"/>
          </p:nvPr>
        </p:nvSpPr>
        <p:spPr>
          <a:prstGeom prst="rect">
            <a:avLst/>
          </a:prstGeom>
        </p:spPr>
        <p:txBody>
          <a:bodyPr/>
          <a:lstStyle/>
          <a:p>
            <a:pPr/>
            <a:r>
              <a:t>there are some open problems of the original cloudBrowser implementation, my work addresses these problems. </a:t>
            </a:r>
          </a:p>
          <a:p>
            <a:pPr/>
          </a:p>
          <a:p>
            <a:pPr/>
            <a:r>
              <a:t>our goal is to provide a PaaS service where developers can deploy their applications and let cloudbrowser to host the application and the application is automatically scalable</a:t>
            </a:r>
          </a:p>
          <a:p>
            <a:pPr/>
            <a:r>
              <a:t>First we need to provide a way for developers to define applications, </a:t>
            </a:r>
          </a:p>
          <a:p>
            <a:pPr/>
            <a:r>
              <a:t>our solution is application bundle</a:t>
            </a:r>
          </a:p>
          <a:p>
            <a:pPr/>
            <a:r>
              <a:t>then we need to provide a method to let virtual browsers share data directly, </a:t>
            </a:r>
          </a:p>
          <a:p>
            <a:pPr/>
            <a:r>
              <a:t>our solution is app instance</a:t>
            </a:r>
          </a:p>
          <a:p>
            <a:pPr/>
            <a:r>
              <a:t>then we also need to provide applications the ability to specify how they want to create virtual browsers, </a:t>
            </a:r>
          </a:p>
          <a:p>
            <a:pPr/>
            <a:r>
              <a:t>that is addressed in application deployment model</a:t>
            </a:r>
          </a:p>
          <a:p>
            <a:pPr/>
            <a:r>
              <a:t>we also want to address the scalability problem, because the original implementation is single-threaded,</a:t>
            </a:r>
          </a:p>
          <a:p>
            <a:pPr/>
            <a:r>
              <a:t>we created coudbrowser2.0 for this,</a:t>
            </a:r>
          </a:p>
          <a:p>
            <a:pPr/>
            <a:r>
              <a:t> finally we want to isolate applications.</a:t>
            </a:r>
          </a:p>
          <a:p>
            <a:pPr/>
            <a:r>
              <a:t>we created API layer</a:t>
            </a:r>
          </a:p>
          <a:p>
            <a:pPr/>
          </a:p>
          <a:p>
            <a:pPr/>
          </a:p>
          <a:p>
            <a:pPr/>
            <a:r>
              <a:t> this is covered in </a:t>
            </a:r>
          </a:p>
          <a:p>
            <a:pPr/>
            <a:r>
              <a:t> application instantiation strategies,</a:t>
            </a:r>
          </a:p>
          <a:p>
            <a:pPr/>
            <a:r>
              <a:t>also we want to isolate applications so that they cannot access internal objects in unexpected ways</a:t>
            </a:r>
          </a:p>
          <a:p>
            <a:pPr/>
            <a:r>
              <a:t>Another problem of cloudBrowser1.0 is that it is single-process, we cannot increase its capacity by adding more CPU cores or more machines</a:t>
            </a:r>
          </a:p>
          <a:p>
            <a:pPr/>
            <a:r>
              <a:t>previous work does not define when and how</a:t>
            </a:r>
          </a:p>
          <a:p>
            <a:pPr/>
          </a:p>
          <a:p>
            <a:pPr/>
            <a:r>
              <a:t>my work addresses these problems</a:t>
            </a:r>
          </a:p>
          <a:p>
            <a:pPr/>
          </a:p>
          <a:p>
            <a:pPr/>
            <a:r>
              <a:t>application development model,</a:t>
            </a:r>
          </a:p>
          <a:p>
            <a:pPr/>
            <a:r>
              <a:t>my work addresses this issue by </a:t>
            </a:r>
          </a:p>
          <a:p>
            <a:pPr/>
            <a:r>
              <a:t>PaaS ….</a:t>
            </a:r>
          </a:p>
          <a:p>
            <a:pPr/>
            <a:r>
              <a:t>PaaS, roles, co-exist applications</a:t>
            </a:r>
          </a:p>
          <a:p>
            <a:pPr/>
            <a:r>
              <a:t>what my work addresses</a:t>
            </a:r>
          </a:p>
          <a:p>
            <a:pPr/>
          </a:p>
          <a:p>
            <a:pPr/>
          </a:p>
          <a:p>
            <a:pPr/>
            <a:r>
              <a:t>Original implementation does not provide methods to specify when to create virtual browsers</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5" name="Shape 175"/>
          <p:cNvSpPr/>
          <p:nvPr>
            <p:ph type="sldImg"/>
          </p:nvPr>
        </p:nvSpPr>
        <p:spPr>
          <a:prstGeom prst="rect">
            <a:avLst/>
          </a:prstGeom>
        </p:spPr>
        <p:txBody>
          <a:bodyPr/>
          <a:lstStyle/>
          <a:p>
            <a:pPr/>
          </a:p>
        </p:txBody>
      </p:sp>
      <p:sp>
        <p:nvSpPr>
          <p:cNvPr id="176" name="Shape 176"/>
          <p:cNvSpPr/>
          <p:nvPr>
            <p:ph type="body" sz="quarter" idx="1"/>
          </p:nvPr>
        </p:nvSpPr>
        <p:spPr>
          <a:prstGeom prst="rect">
            <a:avLst/>
          </a:prstGeom>
        </p:spPr>
        <p:txBody>
          <a:bodyPr/>
          <a:lstStyle/>
          <a:p>
            <a:pPr/>
            <a:r>
              <a:t>my work in application bundle, application deployment model is built on another graduate student Ashima’s work</a:t>
            </a:r>
          </a:p>
          <a:p>
            <a:pPr/>
          </a:p>
          <a:p>
            <a:pPr/>
            <a:r>
              <a:t>(the concepts were already in the code when i started, but some are not implemented, some are not implemented correctly)</a:t>
            </a:r>
          </a:p>
          <a:p>
            <a:pPr/>
          </a:p>
          <a:p>
            <a:pPr/>
            <a:r>
              <a:t>Application bundle is like the concept of WAR (web application archive) in J2EE, </a:t>
            </a:r>
          </a:p>
          <a:p>
            <a:pPr/>
            <a:r>
              <a:t>we use application bundles to define applications</a:t>
            </a:r>
          </a:p>
          <a:p>
            <a:pPr/>
            <a:r>
              <a:t>the structure of application bundles looks like a normal html application with some cloudbrowser specific configuration files</a:t>
            </a:r>
          </a:p>
          <a:p>
            <a:pPr/>
            <a:r>
              <a:t>the web developers are very familiar with this kind of structure, the development is basically the same as writing normal html pages, with a html including javascript and css files</a:t>
            </a:r>
          </a:p>
          <a:p>
            <a:pPr/>
          </a:p>
          <a:p>
            <a:pPr/>
            <a:r>
              <a:t>the developers can upload application bundles using our admin interface, and the system will deploy and run the applications</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1" name="Shape 181"/>
          <p:cNvSpPr/>
          <p:nvPr>
            <p:ph type="sldImg"/>
          </p:nvPr>
        </p:nvSpPr>
        <p:spPr>
          <a:prstGeom prst="rect">
            <a:avLst/>
          </a:prstGeom>
        </p:spPr>
        <p:txBody>
          <a:bodyPr/>
          <a:lstStyle/>
          <a:p>
            <a:pPr/>
          </a:p>
        </p:txBody>
      </p:sp>
      <p:sp>
        <p:nvSpPr>
          <p:cNvPr id="182" name="Shape 182"/>
          <p:cNvSpPr/>
          <p:nvPr>
            <p:ph type="body" sz="quarter" idx="1"/>
          </p:nvPr>
        </p:nvSpPr>
        <p:spPr>
          <a:prstGeom prst="rect">
            <a:avLst/>
          </a:prstGeom>
        </p:spPr>
        <p:txBody>
          <a:bodyPr/>
          <a:lstStyle/>
          <a:p>
            <a:pPr/>
            <a:r>
              <a:t>MVC frameworks</a:t>
            </a:r>
          </a:p>
          <a:p>
            <a:pPr/>
          </a:p>
          <a:p>
            <a:pPr/>
            <a:r>
              <a:t>once an application is deployed, the application can create app instances</a:t>
            </a:r>
          </a:p>
          <a:p>
            <a:pPr/>
            <a:r>
              <a:t>app instances provide a way for virtual browsers to share javascript objects directly.</a:t>
            </a:r>
          </a:p>
          <a:p>
            <a:pPr/>
            <a:r>
              <a:t>Virtual browsers are isolated and they have separated namespaces, </a:t>
            </a:r>
          </a:p>
          <a:p>
            <a:pPr/>
            <a:r>
              <a:t>only virtual browsers in the same app instance can share javascript object directly.</a:t>
            </a:r>
          </a:p>
          <a:p>
            <a:pPr/>
            <a:r>
              <a:t>if we do not introduce app instance, virtual browsers would need use message queues or other indirect ways to share model data.</a:t>
            </a:r>
          </a:p>
          <a:p>
            <a:pPr/>
            <a:r>
              <a:t>In this example, we have three virtual browsers share a chatroom object in their</a:t>
            </a:r>
          </a:p>
          <a:p>
            <a:pPr/>
            <a:r>
              <a:t>app instance, each virtual browser represents a user’s view of the chatroom,</a:t>
            </a:r>
          </a:p>
          <a:p>
            <a:pPr/>
            <a:r>
              <a:t>the virtual browsers can add chat messages in this chatroom object, and the changes made into the chatroom object is immediately available for all these three virtual browsers,  </a:t>
            </a:r>
          </a:p>
          <a:p>
            <a:pPr/>
            <a:r>
              <a:t>we need this model for javascript MVC frameworks, </a:t>
            </a:r>
          </a:p>
          <a:p>
            <a:pPr/>
            <a:r>
              <a:t>we can use the shared object as the model in MVC frameworks to simplifies development,</a:t>
            </a:r>
          </a:p>
          <a:p>
            <a:pPr/>
            <a:r>
              <a:t>a new user can join the chatroom by creating a new virtual browser in the app instance</a:t>
            </a:r>
          </a:p>
          <a:p>
            <a:pPr/>
          </a:p>
          <a:p>
            <a:pPr/>
            <a:r>
              <a:t>we can </a:t>
            </a:r>
          </a:p>
          <a:p>
            <a:pPr/>
          </a:p>
          <a:p>
            <a:pPr/>
            <a:r>
              <a:t>each virtual browser has its own namespace</a:t>
            </a:r>
          </a:p>
          <a:p>
            <a:pPr/>
            <a:r>
              <a:t>app instances provide </a:t>
            </a:r>
          </a:p>
          <a:p>
            <a:pPr/>
            <a:r>
              <a:t>the ability to directly share model state in virtual browsers</a:t>
            </a:r>
          </a:p>
          <a:p>
            <a:pPr/>
          </a:p>
          <a:p>
            <a:pPr/>
            <a:r>
              <a:t>In one application instance, we can create multiple virtual browsers,</a:t>
            </a:r>
          </a:p>
          <a:p>
            <a:pPr/>
            <a:r>
              <a:t>these virtual browsers can share model objects directly.</a:t>
            </a:r>
          </a:p>
          <a:p>
            <a:pPr/>
            <a:r>
              <a:t>For example, for a chatroom application, we can use application instance to model chatrooms, so for each chatroom we create an application instance, we can define a chatroom object in the app instance to manage the state of the associated chatroom, for every user in the chatroom, they each have a separated virtual browser, each has its own DOM tree, these virtual browsers directly share the chatRoom object, they can call the chatroom object’s methods, they can use the chatRoom object directly in the user interface,</a:t>
            </a:r>
          </a:p>
          <a:p>
            <a:pPr/>
            <a:r>
              <a:t>the changes made to the shared chatRoom object is immediately available for</a:t>
            </a:r>
          </a:p>
          <a:p>
            <a:pPr/>
            <a:r>
              <a:t>all the app instance’s virtual browsers</a:t>
            </a:r>
          </a:p>
          <a:p>
            <a:pPr/>
          </a:p>
          <a:p>
            <a:pPr/>
            <a:r>
              <a:t>new user can join an existing app instance by creating a virtual browser inside the app instance</a:t>
            </a:r>
          </a:p>
          <a:p>
            <a:pPr/>
          </a:p>
          <a:p>
            <a:pPr/>
          </a:p>
          <a:p>
            <a:pPr/>
            <a:r>
              <a:t>———-</a:t>
            </a:r>
          </a:p>
          <a:p>
            <a:pPr/>
          </a:p>
          <a:p>
            <a:pPr/>
            <a:r>
              <a:t>Multiple virtual browsers can share data structure</a:t>
            </a:r>
          </a:p>
          <a:p>
            <a:pPr/>
            <a:r>
              <a:t>Each user’s view is a separate virtual browser</a:t>
            </a:r>
          </a:p>
          <a:p>
            <a:pPr/>
            <a:r>
              <a:t>Virtual browsers in a chatroom share ChatRoom object</a:t>
            </a:r>
          </a:p>
          <a:p>
            <a:pPr/>
            <a:r>
              <a:t>ChatRoom object can be directly bind to DOM trees</a:t>
            </a:r>
          </a:p>
          <a:p>
            <a:pPr/>
            <a:r>
              <a:t>Changes made to ChatRoom is immediately available for the app instance’s virtual browsers</a:t>
            </a:r>
          </a:p>
        </p:txBody>
      </p:sp>
    </p:spTree>
  </p:cSld>
  <p:clrMapOvr>
    <a:masterClrMapping/>
  </p:clrMapOvr>
</p:notes>
</file>

<file path=ppt/slideLayouts/_rels/slideLayout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showMasterSp="1" showMasterPhAnim="1">
  <p:cSld name="Title &amp; Subtitle">
    <p:spTree>
      <p:nvGrpSpPr>
        <p:cNvPr id="1" name=""/>
        <p:cNvGrpSpPr/>
        <p:nvPr/>
      </p:nvGrpSpPr>
      <p:grpSpPr>
        <a:xfrm>
          <a:off x="0" y="0"/>
          <a:ext cx="0" cy="0"/>
          <a:chOff x="0" y="0"/>
          <a:chExt cx="0" cy="0"/>
        </a:xfrm>
      </p:grpSpPr>
      <p:sp>
        <p:nvSpPr>
          <p:cNvPr id="11" name="Shape 11"/>
          <p:cNvSpPr/>
          <p:nvPr>
            <p:ph type="title"/>
          </p:nvPr>
        </p:nvSpPr>
        <p:spPr>
          <a:xfrm>
            <a:off x="1270000" y="1638300"/>
            <a:ext cx="10464800" cy="3302000"/>
          </a:xfrm>
          <a:prstGeom prst="rect">
            <a:avLst/>
          </a:prstGeom>
        </p:spPr>
        <p:txBody>
          <a:bodyPr anchor="b"/>
          <a:lstStyle/>
          <a:p>
            <a:pPr/>
            <a:r>
              <a:t>Title Text</a:t>
            </a:r>
          </a:p>
        </p:txBody>
      </p:sp>
      <p:sp>
        <p:nvSpPr>
          <p:cNvPr id="12" name="Shape 12"/>
          <p:cNvSpPr/>
          <p:nvPr>
            <p:ph type="body" sz="quarter" idx="1"/>
          </p:nvPr>
        </p:nvSpPr>
        <p:spPr>
          <a:xfrm>
            <a:off x="1270000" y="5029200"/>
            <a:ext cx="10464800" cy="11303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pPr/>
            <a:r>
              <a:t>Body Level One</a:t>
            </a:r>
          </a:p>
          <a:p>
            <a:pPr lvl="1"/>
            <a:r>
              <a:t>Body Level Two</a:t>
            </a:r>
          </a:p>
          <a:p>
            <a:pPr lvl="2"/>
            <a:r>
              <a:t>Body Level Three</a:t>
            </a:r>
          </a:p>
          <a:p>
            <a:pPr lvl="3"/>
            <a:r>
              <a:t>Body Level Four</a:t>
            </a:r>
          </a:p>
          <a:p>
            <a:pPr lvl="4"/>
            <a:r>
              <a:t>Body Level Five</a:t>
            </a:r>
          </a:p>
        </p:txBody>
      </p:sp>
      <p:sp>
        <p:nvSpPr>
          <p:cNvPr id="13" name="Shape 13"/>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type="tx" showMasterSp="1" showMasterPhAnim="1">
  <p:cSld name="Quote">
    <p:spTree>
      <p:nvGrpSpPr>
        <p:cNvPr id="1" name=""/>
        <p:cNvGrpSpPr/>
        <p:nvPr/>
      </p:nvGrpSpPr>
      <p:grpSpPr>
        <a:xfrm>
          <a:off x="0" y="0"/>
          <a:ext cx="0" cy="0"/>
          <a:chOff x="0" y="0"/>
          <a:chExt cx="0" cy="0"/>
        </a:xfrm>
      </p:grpSpPr>
      <p:sp>
        <p:nvSpPr>
          <p:cNvPr id="93" name="Shape 93"/>
          <p:cNvSpPr/>
          <p:nvPr>
            <p:ph type="body" sz="quarter" idx="13"/>
          </p:nvPr>
        </p:nvSpPr>
        <p:spPr>
          <a:xfrm>
            <a:off x="1270000" y="6362700"/>
            <a:ext cx="10464800" cy="469900"/>
          </a:xfrm>
          <a:prstGeom prst="rect">
            <a:avLst/>
          </a:prstGeom>
        </p:spPr>
        <p:txBody>
          <a:bodyPr anchor="t">
            <a:spAutoFit/>
          </a:bodyPr>
          <a:lstStyle>
            <a:lvl1pPr marL="0" indent="0" algn="ctr">
              <a:spcBef>
                <a:spcPts val="0"/>
              </a:spcBef>
              <a:buSzTx/>
              <a:buNone/>
              <a:defRPr sz="2400"/>
            </a:lvl1pPr>
          </a:lstStyle>
          <a:p>
            <a:pPr/>
            <a:r>
              <a:t>–Johnny Appleseed</a:t>
            </a:r>
          </a:p>
        </p:txBody>
      </p:sp>
      <p:sp>
        <p:nvSpPr>
          <p:cNvPr id="94" name="Shape 94"/>
          <p:cNvSpPr/>
          <p:nvPr>
            <p:ph type="body" sz="quarter" idx="14"/>
          </p:nvPr>
        </p:nvSpPr>
        <p:spPr>
          <a:xfrm>
            <a:off x="1270000" y="4267200"/>
            <a:ext cx="10464800" cy="685800"/>
          </a:xfrm>
          <a:prstGeom prst="rect">
            <a:avLst/>
          </a:prstGeom>
        </p:spPr>
        <p:txBody>
          <a:bodyPr>
            <a:spAutoFit/>
          </a:bodyPr>
          <a:lstStyle>
            <a:lvl1pPr marL="0" indent="0" algn="ctr">
              <a:spcBef>
                <a:spcPts val="0"/>
              </a:spcBef>
              <a:buSzTx/>
              <a:buNone/>
              <a:defRPr sz="3800"/>
            </a:lvl1pPr>
          </a:lstStyle>
          <a:p>
            <a:pPr/>
            <a:r>
              <a:t>“Type a quote here.” </a:t>
            </a:r>
          </a:p>
        </p:txBody>
      </p:sp>
      <p:sp>
        <p:nvSpPr>
          <p:cNvPr id="95" name="Shape 95"/>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type="tx" showMasterSp="1" showMasterPhAnim="1">
  <p:cSld name="Photo">
    <p:spTree>
      <p:nvGrpSpPr>
        <p:cNvPr id="1" name=""/>
        <p:cNvGrpSpPr/>
        <p:nvPr/>
      </p:nvGrpSpPr>
      <p:grpSpPr>
        <a:xfrm>
          <a:off x="0" y="0"/>
          <a:ext cx="0" cy="0"/>
          <a:chOff x="0" y="0"/>
          <a:chExt cx="0" cy="0"/>
        </a:xfrm>
      </p:grpSpPr>
      <p:sp>
        <p:nvSpPr>
          <p:cNvPr id="102" name="Shape 102"/>
          <p:cNvSpPr/>
          <p:nvPr>
            <p:ph type="pic" idx="13"/>
          </p:nvPr>
        </p:nvSpPr>
        <p:spPr>
          <a:xfrm>
            <a:off x="0" y="0"/>
            <a:ext cx="13004800" cy="9753600"/>
          </a:xfrm>
          <a:prstGeom prst="rect">
            <a:avLst/>
          </a:prstGeom>
        </p:spPr>
        <p:txBody>
          <a:bodyPr lIns="91439" tIns="45719" rIns="91439" bIns="45719" anchor="t">
            <a:noAutofit/>
          </a:bodyPr>
          <a:lstStyle/>
          <a:p>
            <a:pPr/>
          </a:p>
        </p:txBody>
      </p:sp>
      <p:sp>
        <p:nvSpPr>
          <p:cNvPr id="103" name="Shape 103"/>
          <p:cNvSpPr/>
          <p:nvPr>
            <p:ph type="sldNum" sz="quarter" idx="2"/>
          </p:nvPr>
        </p:nvSpPr>
        <p:spPr>
          <a:xfrm>
            <a:off x="6311798" y="9251950"/>
            <a:ext cx="368504" cy="3810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type="tx" showMasterSp="1" showMasterPhAnim="1">
  <p:cSld name="Blank">
    <p:spTree>
      <p:nvGrpSpPr>
        <p:cNvPr id="1" name=""/>
        <p:cNvGrpSpPr/>
        <p:nvPr/>
      </p:nvGrpSpPr>
      <p:grpSpPr>
        <a:xfrm>
          <a:off x="0" y="0"/>
          <a:ext cx="0" cy="0"/>
          <a:chOff x="0" y="0"/>
          <a:chExt cx="0" cy="0"/>
        </a:xfrm>
      </p:grpSpPr>
      <p:sp>
        <p:nvSpPr>
          <p:cNvPr id="110" name="Shape 110"/>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type="tx" showMasterSp="1" showMasterPhAnim="1">
  <p:cSld name="Photo - Horizontal">
    <p:spTree>
      <p:nvGrpSpPr>
        <p:cNvPr id="1" name=""/>
        <p:cNvGrpSpPr/>
        <p:nvPr/>
      </p:nvGrpSpPr>
      <p:grpSpPr>
        <a:xfrm>
          <a:off x="0" y="0"/>
          <a:ext cx="0" cy="0"/>
          <a:chOff x="0" y="0"/>
          <a:chExt cx="0" cy="0"/>
        </a:xfrm>
      </p:grpSpPr>
      <p:sp>
        <p:nvSpPr>
          <p:cNvPr id="20" name="Shape 20"/>
          <p:cNvSpPr/>
          <p:nvPr>
            <p:ph type="pic" idx="13"/>
          </p:nvPr>
        </p:nvSpPr>
        <p:spPr>
          <a:xfrm>
            <a:off x="1606550" y="635000"/>
            <a:ext cx="9779000" cy="5918200"/>
          </a:xfrm>
          <a:prstGeom prst="rect">
            <a:avLst/>
          </a:prstGeom>
        </p:spPr>
        <p:txBody>
          <a:bodyPr lIns="91439" tIns="45719" rIns="91439" bIns="45719" anchor="t">
            <a:noAutofit/>
          </a:bodyPr>
          <a:lstStyle/>
          <a:p>
            <a:pPr/>
          </a:p>
        </p:txBody>
      </p:sp>
      <p:sp>
        <p:nvSpPr>
          <p:cNvPr id="21" name="Shape 21"/>
          <p:cNvSpPr/>
          <p:nvPr>
            <p:ph type="title"/>
          </p:nvPr>
        </p:nvSpPr>
        <p:spPr>
          <a:xfrm>
            <a:off x="1270000" y="6718300"/>
            <a:ext cx="10464800" cy="1422400"/>
          </a:xfrm>
          <a:prstGeom prst="rect">
            <a:avLst/>
          </a:prstGeom>
        </p:spPr>
        <p:txBody>
          <a:bodyPr anchor="b"/>
          <a:lstStyle/>
          <a:p>
            <a:pPr/>
            <a:r>
              <a:t>Title Text</a:t>
            </a:r>
          </a:p>
        </p:txBody>
      </p:sp>
      <p:sp>
        <p:nvSpPr>
          <p:cNvPr id="22" name="Shape 22"/>
          <p:cNvSpPr/>
          <p:nvPr>
            <p:ph type="body" sz="quarter" idx="1"/>
          </p:nvPr>
        </p:nvSpPr>
        <p:spPr>
          <a:xfrm>
            <a:off x="1270000" y="8191500"/>
            <a:ext cx="10464800" cy="11303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pPr/>
            <a:r>
              <a:t>Body Level One</a:t>
            </a:r>
          </a:p>
          <a:p>
            <a:pPr lvl="1"/>
            <a:r>
              <a:t>Body Level Two</a:t>
            </a:r>
          </a:p>
          <a:p>
            <a:pPr lvl="2"/>
            <a:r>
              <a:t>Body Level Three</a:t>
            </a:r>
          </a:p>
          <a:p>
            <a:pPr lvl="3"/>
            <a:r>
              <a:t>Body Level Four</a:t>
            </a:r>
          </a:p>
          <a:p>
            <a:pPr lvl="4"/>
            <a:r>
              <a:t>Body Level Five</a:t>
            </a:r>
          </a:p>
        </p:txBody>
      </p:sp>
      <p:sp>
        <p:nvSpPr>
          <p:cNvPr id="23" name="Shape 23"/>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type="tx" showMasterSp="1" showMasterPhAnim="1">
  <p:cSld name="Title - Center">
    <p:spTree>
      <p:nvGrpSpPr>
        <p:cNvPr id="1" name=""/>
        <p:cNvGrpSpPr/>
        <p:nvPr/>
      </p:nvGrpSpPr>
      <p:grpSpPr>
        <a:xfrm>
          <a:off x="0" y="0"/>
          <a:ext cx="0" cy="0"/>
          <a:chOff x="0" y="0"/>
          <a:chExt cx="0" cy="0"/>
        </a:xfrm>
      </p:grpSpPr>
      <p:sp>
        <p:nvSpPr>
          <p:cNvPr id="30" name="Shape 30"/>
          <p:cNvSpPr/>
          <p:nvPr>
            <p:ph type="title"/>
          </p:nvPr>
        </p:nvSpPr>
        <p:spPr>
          <a:xfrm>
            <a:off x="1270000" y="3225800"/>
            <a:ext cx="10464800" cy="3302000"/>
          </a:xfrm>
          <a:prstGeom prst="rect">
            <a:avLst/>
          </a:prstGeom>
        </p:spPr>
        <p:txBody>
          <a:bodyPr/>
          <a:lstStyle/>
          <a:p>
            <a:pPr/>
            <a:r>
              <a:t>Title Text</a:t>
            </a:r>
          </a:p>
        </p:txBody>
      </p:sp>
      <p:sp>
        <p:nvSpPr>
          <p:cNvPr id="31" name="Shape 31"/>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type="tx" showMasterSp="1" showMasterPhAnim="1">
  <p:cSld name="Photo - Vertical">
    <p:spTree>
      <p:nvGrpSpPr>
        <p:cNvPr id="1" name=""/>
        <p:cNvGrpSpPr/>
        <p:nvPr/>
      </p:nvGrpSpPr>
      <p:grpSpPr>
        <a:xfrm>
          <a:off x="0" y="0"/>
          <a:ext cx="0" cy="0"/>
          <a:chOff x="0" y="0"/>
          <a:chExt cx="0" cy="0"/>
        </a:xfrm>
      </p:grpSpPr>
      <p:sp>
        <p:nvSpPr>
          <p:cNvPr id="38" name="Shape 38"/>
          <p:cNvSpPr/>
          <p:nvPr>
            <p:ph type="pic" sz="half" idx="13"/>
          </p:nvPr>
        </p:nvSpPr>
        <p:spPr>
          <a:xfrm>
            <a:off x="6718300" y="635000"/>
            <a:ext cx="5334000" cy="8229600"/>
          </a:xfrm>
          <a:prstGeom prst="rect">
            <a:avLst/>
          </a:prstGeom>
        </p:spPr>
        <p:txBody>
          <a:bodyPr lIns="91439" tIns="45719" rIns="91439" bIns="45719" anchor="t">
            <a:noAutofit/>
          </a:bodyPr>
          <a:lstStyle/>
          <a:p>
            <a:pPr/>
          </a:p>
        </p:txBody>
      </p:sp>
      <p:sp>
        <p:nvSpPr>
          <p:cNvPr id="39" name="Shape 39"/>
          <p:cNvSpPr/>
          <p:nvPr>
            <p:ph type="title"/>
          </p:nvPr>
        </p:nvSpPr>
        <p:spPr>
          <a:xfrm>
            <a:off x="952500" y="635000"/>
            <a:ext cx="5334000" cy="3987800"/>
          </a:xfrm>
          <a:prstGeom prst="rect">
            <a:avLst/>
          </a:prstGeom>
        </p:spPr>
        <p:txBody>
          <a:bodyPr anchor="b"/>
          <a:lstStyle>
            <a:lvl1pPr>
              <a:defRPr sz="6000"/>
            </a:lvl1pPr>
          </a:lstStyle>
          <a:p>
            <a:pPr/>
            <a:r>
              <a:t>Title Text</a:t>
            </a:r>
          </a:p>
        </p:txBody>
      </p:sp>
      <p:sp>
        <p:nvSpPr>
          <p:cNvPr id="40" name="Shape 40"/>
          <p:cNvSpPr/>
          <p:nvPr>
            <p:ph type="body" sz="quarter" idx="1"/>
          </p:nvPr>
        </p:nvSpPr>
        <p:spPr>
          <a:xfrm>
            <a:off x="952500" y="4762500"/>
            <a:ext cx="5334000" cy="41021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pPr/>
            <a:r>
              <a:t>Body Level One</a:t>
            </a:r>
          </a:p>
          <a:p>
            <a:pPr lvl="1"/>
            <a:r>
              <a:t>Body Level Two</a:t>
            </a:r>
          </a:p>
          <a:p>
            <a:pPr lvl="2"/>
            <a:r>
              <a:t>Body Level Three</a:t>
            </a:r>
          </a:p>
          <a:p>
            <a:pPr lvl="3"/>
            <a:r>
              <a:t>Body Level Four</a:t>
            </a:r>
          </a:p>
          <a:p>
            <a:pPr lvl="4"/>
            <a:r>
              <a:t>Body Level Five</a:t>
            </a:r>
          </a:p>
        </p:txBody>
      </p:sp>
      <p:sp>
        <p:nvSpPr>
          <p:cNvPr id="41" name="Shape 41"/>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type="tx" showMasterSp="1" showMasterPhAnim="1">
  <p:cSld name="Title - Top">
    <p:spTree>
      <p:nvGrpSpPr>
        <p:cNvPr id="1" name=""/>
        <p:cNvGrpSpPr/>
        <p:nvPr/>
      </p:nvGrpSpPr>
      <p:grpSpPr>
        <a:xfrm>
          <a:off x="0" y="0"/>
          <a:ext cx="0" cy="0"/>
          <a:chOff x="0" y="0"/>
          <a:chExt cx="0" cy="0"/>
        </a:xfrm>
      </p:grpSpPr>
      <p:sp>
        <p:nvSpPr>
          <p:cNvPr id="48" name="Shape 48"/>
          <p:cNvSpPr/>
          <p:nvPr>
            <p:ph type="title"/>
          </p:nvPr>
        </p:nvSpPr>
        <p:spPr>
          <a:prstGeom prst="rect">
            <a:avLst/>
          </a:prstGeom>
        </p:spPr>
        <p:txBody>
          <a:bodyPr/>
          <a:lstStyle/>
          <a:p>
            <a:pPr/>
            <a:r>
              <a:t>Title Text</a:t>
            </a:r>
          </a:p>
        </p:txBody>
      </p:sp>
      <p:sp>
        <p:nvSpPr>
          <p:cNvPr id="49" name="Shape 49"/>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type="tx" showMasterSp="1" showMasterPhAnim="1">
  <p:cSld name="Title &amp; Bullets">
    <p:spTree>
      <p:nvGrpSpPr>
        <p:cNvPr id="1" name=""/>
        <p:cNvGrpSpPr/>
        <p:nvPr/>
      </p:nvGrpSpPr>
      <p:grpSpPr>
        <a:xfrm>
          <a:off x="0" y="0"/>
          <a:ext cx="0" cy="0"/>
          <a:chOff x="0" y="0"/>
          <a:chExt cx="0" cy="0"/>
        </a:xfrm>
      </p:grpSpPr>
      <p:sp>
        <p:nvSpPr>
          <p:cNvPr id="56" name="Shape 56"/>
          <p:cNvSpPr/>
          <p:nvPr>
            <p:ph type="title"/>
          </p:nvPr>
        </p:nvSpPr>
        <p:spPr>
          <a:xfrm>
            <a:off x="952500" y="-17380"/>
            <a:ext cx="11099800" cy="1558084"/>
          </a:xfrm>
          <a:prstGeom prst="rect">
            <a:avLst/>
          </a:prstGeom>
        </p:spPr>
        <p:txBody>
          <a:bodyPr/>
          <a:lstStyle/>
          <a:p>
            <a:pPr/>
            <a:r>
              <a:t>Title Text</a:t>
            </a:r>
          </a:p>
        </p:txBody>
      </p:sp>
      <p:sp>
        <p:nvSpPr>
          <p:cNvPr id="57" name="Shape 57"/>
          <p:cNvSpPr/>
          <p:nvPr>
            <p:ph type="body" idx="1"/>
          </p:nvPr>
        </p:nvSpPr>
        <p:spPr>
          <a:xfrm>
            <a:off x="952500" y="1523058"/>
            <a:ext cx="11099800" cy="7366942"/>
          </a:xfrm>
          <a:prstGeom prst="rect">
            <a:avLst/>
          </a:prstGeom>
        </p:spPr>
        <p:txBody>
          <a:bodyPr/>
          <a:lstStyle>
            <a:lvl1pPr>
              <a:buChar char="‣"/>
            </a:lvl1pPr>
            <a:lvl2pPr>
              <a:buChar char="‣"/>
            </a:lvl2pPr>
            <a:lvl3pPr>
              <a:buChar char="‣"/>
            </a:lvl3pPr>
            <a:lvl4pPr>
              <a:buChar char="‣"/>
            </a:lvl4pPr>
            <a:lvl5pPr>
              <a:buChar char="‣"/>
            </a:lvl5pPr>
          </a:lstStyle>
          <a:p>
            <a:pPr/>
            <a:r>
              <a:t>Body Level One</a:t>
            </a:r>
          </a:p>
          <a:p>
            <a:pPr lvl="1"/>
            <a:r>
              <a:t>Body Level Two</a:t>
            </a:r>
          </a:p>
          <a:p>
            <a:pPr lvl="2"/>
            <a:r>
              <a:t>Body Level Three</a:t>
            </a:r>
          </a:p>
          <a:p>
            <a:pPr lvl="3"/>
            <a:r>
              <a:t>Body Level Four</a:t>
            </a:r>
          </a:p>
          <a:p>
            <a:pPr lvl="4"/>
            <a:r>
              <a:t>Body Level Five</a:t>
            </a:r>
          </a:p>
        </p:txBody>
      </p:sp>
      <p:sp>
        <p:nvSpPr>
          <p:cNvPr id="58" name="Shape 58"/>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type="tx" showMasterSp="1" showMasterPhAnim="1">
  <p:cSld name="Title, Bullets &amp; Photo">
    <p:spTree>
      <p:nvGrpSpPr>
        <p:cNvPr id="1" name=""/>
        <p:cNvGrpSpPr/>
        <p:nvPr/>
      </p:nvGrpSpPr>
      <p:grpSpPr>
        <a:xfrm>
          <a:off x="0" y="0"/>
          <a:ext cx="0" cy="0"/>
          <a:chOff x="0" y="0"/>
          <a:chExt cx="0" cy="0"/>
        </a:xfrm>
      </p:grpSpPr>
      <p:sp>
        <p:nvSpPr>
          <p:cNvPr id="65" name="Shape 65"/>
          <p:cNvSpPr/>
          <p:nvPr>
            <p:ph type="pic" sz="half" idx="13"/>
          </p:nvPr>
        </p:nvSpPr>
        <p:spPr>
          <a:xfrm>
            <a:off x="6274741" y="1557969"/>
            <a:ext cx="6221118" cy="7332031"/>
          </a:xfrm>
          <a:prstGeom prst="rect">
            <a:avLst/>
          </a:prstGeom>
        </p:spPr>
        <p:txBody>
          <a:bodyPr lIns="91439" tIns="45719" rIns="91439" bIns="45719" anchor="t">
            <a:noAutofit/>
          </a:bodyPr>
          <a:lstStyle/>
          <a:p>
            <a:pPr/>
          </a:p>
        </p:txBody>
      </p:sp>
      <p:sp>
        <p:nvSpPr>
          <p:cNvPr id="66" name="Shape 66"/>
          <p:cNvSpPr/>
          <p:nvPr>
            <p:ph type="title"/>
          </p:nvPr>
        </p:nvSpPr>
        <p:spPr>
          <a:xfrm>
            <a:off x="952500" y="-2946"/>
            <a:ext cx="10949035" cy="1549006"/>
          </a:xfrm>
          <a:prstGeom prst="rect">
            <a:avLst/>
          </a:prstGeom>
        </p:spPr>
        <p:txBody>
          <a:bodyPr/>
          <a:lstStyle/>
          <a:p>
            <a:pPr/>
            <a:r>
              <a:t>Title Text</a:t>
            </a:r>
          </a:p>
        </p:txBody>
      </p:sp>
      <p:sp>
        <p:nvSpPr>
          <p:cNvPr id="67" name="Shape 67"/>
          <p:cNvSpPr/>
          <p:nvPr>
            <p:ph type="body" sz="half" idx="1"/>
          </p:nvPr>
        </p:nvSpPr>
        <p:spPr>
          <a:xfrm>
            <a:off x="952500" y="1558101"/>
            <a:ext cx="5334000" cy="7331899"/>
          </a:xfrm>
          <a:prstGeom prst="rect">
            <a:avLst/>
          </a:prstGeom>
        </p:spPr>
        <p:txBody>
          <a:bodyPr/>
          <a:lstStyle>
            <a:lvl1pPr marL="342900" indent="-342900">
              <a:spcBef>
                <a:spcPts val="3200"/>
              </a:spcBef>
              <a:buChar char="‣"/>
              <a:defRPr sz="2800"/>
            </a:lvl1pPr>
            <a:lvl2pPr marL="685800" indent="-342900">
              <a:spcBef>
                <a:spcPts val="3200"/>
              </a:spcBef>
              <a:buChar char="‣"/>
              <a:defRPr sz="2800"/>
            </a:lvl2pPr>
            <a:lvl3pPr marL="1028700" indent="-342900">
              <a:spcBef>
                <a:spcPts val="3200"/>
              </a:spcBef>
              <a:buChar char="‣"/>
              <a:defRPr sz="2800"/>
            </a:lvl3pPr>
            <a:lvl4pPr marL="1371600" indent="-342900">
              <a:spcBef>
                <a:spcPts val="3200"/>
              </a:spcBef>
              <a:buChar char="‣"/>
              <a:defRPr sz="2800"/>
            </a:lvl4pPr>
            <a:lvl5pPr marL="1714500" indent="-342900">
              <a:spcBef>
                <a:spcPts val="3200"/>
              </a:spcBef>
              <a:buChar char="‣"/>
              <a:defRPr sz="2800"/>
            </a:lvl5pPr>
          </a:lstStyle>
          <a:p>
            <a:pPr/>
            <a:r>
              <a:t>Body Level One</a:t>
            </a:r>
          </a:p>
          <a:p>
            <a:pPr lvl="1"/>
            <a:r>
              <a:t>Body Level Two</a:t>
            </a:r>
          </a:p>
          <a:p>
            <a:pPr lvl="2"/>
            <a:r>
              <a:t>Body Level Three</a:t>
            </a:r>
          </a:p>
          <a:p>
            <a:pPr lvl="3"/>
            <a:r>
              <a:t>Body Level Four</a:t>
            </a:r>
          </a:p>
          <a:p>
            <a:pPr lvl="4"/>
            <a:r>
              <a:t>Body Level Five</a:t>
            </a:r>
          </a:p>
        </p:txBody>
      </p:sp>
      <p:sp>
        <p:nvSpPr>
          <p:cNvPr id="68" name="Shape 68"/>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type="tx" showMasterSp="1" showMasterPhAnim="1">
  <p:cSld name="Bullets">
    <p:spTree>
      <p:nvGrpSpPr>
        <p:cNvPr id="1" name=""/>
        <p:cNvGrpSpPr/>
        <p:nvPr/>
      </p:nvGrpSpPr>
      <p:grpSpPr>
        <a:xfrm>
          <a:off x="0" y="0"/>
          <a:ext cx="0" cy="0"/>
          <a:chOff x="0" y="0"/>
          <a:chExt cx="0" cy="0"/>
        </a:xfrm>
      </p:grpSpPr>
      <p:sp>
        <p:nvSpPr>
          <p:cNvPr id="75" name="Shape 75"/>
          <p:cNvSpPr/>
          <p:nvPr>
            <p:ph type="body" idx="1"/>
          </p:nvPr>
        </p:nvSpPr>
        <p:spPr>
          <a:xfrm>
            <a:off x="952500" y="1270000"/>
            <a:ext cx="11099800" cy="7213600"/>
          </a:xfrm>
          <a:prstGeom prst="rect">
            <a:avLst/>
          </a:prstGeom>
        </p:spPr>
        <p:txBody>
          <a:bodyPr/>
          <a:lstStyle>
            <a:lvl1pPr>
              <a:buChar char="‣"/>
            </a:lvl1pPr>
            <a:lvl2pPr>
              <a:buChar char="‣"/>
            </a:lvl2pPr>
            <a:lvl3pPr>
              <a:buChar char="‣"/>
            </a:lvl3pPr>
            <a:lvl4pPr>
              <a:buChar char="‣"/>
            </a:lvl4pPr>
            <a:lvl5pPr>
              <a:buChar char="‣"/>
            </a:lvl5pPr>
          </a:lstStyle>
          <a:p>
            <a:pPr/>
            <a:r>
              <a:t>Body Level One</a:t>
            </a:r>
          </a:p>
          <a:p>
            <a:pPr lvl="1"/>
            <a:r>
              <a:t>Body Level Two</a:t>
            </a:r>
          </a:p>
          <a:p>
            <a:pPr lvl="2"/>
            <a:r>
              <a:t>Body Level Three</a:t>
            </a:r>
          </a:p>
          <a:p>
            <a:pPr lvl="3"/>
            <a:r>
              <a:t>Body Level Four</a:t>
            </a:r>
          </a:p>
          <a:p>
            <a:pPr lvl="4"/>
            <a:r>
              <a:t>Body Level Five</a:t>
            </a:r>
          </a:p>
        </p:txBody>
      </p:sp>
      <p:sp>
        <p:nvSpPr>
          <p:cNvPr id="76" name="Shape 76"/>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type="tx" showMasterSp="1" showMasterPhAnim="1">
  <p:cSld name="Photo - 3 Up">
    <p:spTree>
      <p:nvGrpSpPr>
        <p:cNvPr id="1" name=""/>
        <p:cNvGrpSpPr/>
        <p:nvPr/>
      </p:nvGrpSpPr>
      <p:grpSpPr>
        <a:xfrm>
          <a:off x="0" y="0"/>
          <a:ext cx="0" cy="0"/>
          <a:chOff x="0" y="0"/>
          <a:chExt cx="0" cy="0"/>
        </a:xfrm>
      </p:grpSpPr>
      <p:sp>
        <p:nvSpPr>
          <p:cNvPr id="83" name="Shape 83"/>
          <p:cNvSpPr/>
          <p:nvPr>
            <p:ph type="pic" sz="quarter" idx="13"/>
          </p:nvPr>
        </p:nvSpPr>
        <p:spPr>
          <a:xfrm>
            <a:off x="6718300" y="5092700"/>
            <a:ext cx="5334000" cy="3771900"/>
          </a:xfrm>
          <a:prstGeom prst="rect">
            <a:avLst/>
          </a:prstGeom>
        </p:spPr>
        <p:txBody>
          <a:bodyPr lIns="91439" tIns="45719" rIns="91439" bIns="45719" anchor="t">
            <a:noAutofit/>
          </a:bodyPr>
          <a:lstStyle/>
          <a:p>
            <a:pPr/>
          </a:p>
        </p:txBody>
      </p:sp>
      <p:sp>
        <p:nvSpPr>
          <p:cNvPr id="84" name="Shape 84"/>
          <p:cNvSpPr/>
          <p:nvPr>
            <p:ph type="pic" sz="quarter" idx="14"/>
          </p:nvPr>
        </p:nvSpPr>
        <p:spPr>
          <a:xfrm>
            <a:off x="6724518" y="889000"/>
            <a:ext cx="5334001" cy="3771900"/>
          </a:xfrm>
          <a:prstGeom prst="rect">
            <a:avLst/>
          </a:prstGeom>
        </p:spPr>
        <p:txBody>
          <a:bodyPr lIns="91439" tIns="45719" rIns="91439" bIns="45719" anchor="t">
            <a:noAutofit/>
          </a:bodyPr>
          <a:lstStyle/>
          <a:p>
            <a:pPr/>
          </a:p>
        </p:txBody>
      </p:sp>
      <p:sp>
        <p:nvSpPr>
          <p:cNvPr id="85" name="Shape 85"/>
          <p:cNvSpPr/>
          <p:nvPr>
            <p:ph type="pic" sz="half" idx="15"/>
          </p:nvPr>
        </p:nvSpPr>
        <p:spPr>
          <a:xfrm>
            <a:off x="952500" y="889000"/>
            <a:ext cx="5334000" cy="7975600"/>
          </a:xfrm>
          <a:prstGeom prst="rect">
            <a:avLst/>
          </a:prstGeom>
        </p:spPr>
        <p:txBody>
          <a:bodyPr lIns="91439" tIns="45719" rIns="91439" bIns="45719" anchor="t">
            <a:noAutofit/>
          </a:bodyPr>
          <a:lstStyle/>
          <a:p>
            <a:pPr/>
          </a:p>
        </p:txBody>
      </p:sp>
      <p:sp>
        <p:nvSpPr>
          <p:cNvPr id="86" name="Shape 86"/>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standalone="yes"?><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p:bgPr>
    </p:bg>
    <p:spTree>
      <p:nvGrpSpPr>
        <p:cNvPr id="1" name=""/>
        <p:cNvGrpSpPr/>
        <p:nvPr/>
      </p:nvGrpSpPr>
      <p:grpSpPr>
        <a:xfrm>
          <a:off x="0" y="0"/>
          <a:ext cx="0" cy="0"/>
          <a:chOff x="0" y="0"/>
          <a:chExt cx="0" cy="0"/>
        </a:xfrm>
      </p:grpSpPr>
      <p:sp>
        <p:nvSpPr>
          <p:cNvPr id="2" name="Shape 2"/>
          <p:cNvSpPr/>
          <p:nvPr>
            <p:ph type="title"/>
          </p:nvPr>
        </p:nvSpPr>
        <p:spPr>
          <a:xfrm>
            <a:off x="952500" y="444500"/>
            <a:ext cx="11099800" cy="2159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Title Text</a:t>
            </a:r>
          </a:p>
        </p:txBody>
      </p:sp>
      <p:sp>
        <p:nvSpPr>
          <p:cNvPr id="3" name="Shape 3"/>
          <p:cNvSpPr/>
          <p:nvPr>
            <p:ph type="sldNum" sz="quarter" idx="2"/>
          </p:nvPr>
        </p:nvSpPr>
        <p:spPr>
          <a:xfrm>
            <a:off x="12318999" y="9207500"/>
            <a:ext cx="368505" cy="381000"/>
          </a:xfrm>
          <a:prstGeom prst="rect">
            <a:avLst/>
          </a:prstGeom>
          <a:ln w="12700">
            <a:miter lim="400000"/>
          </a:ln>
        </p:spPr>
        <p:txBody>
          <a:bodyPr wrap="none" lIns="50800" tIns="50800" rIns="50800" bIns="50800">
            <a:spAutoFit/>
          </a:bodyPr>
          <a:lstStyle>
            <a:lvl1pPr>
              <a:defRPr sz="1800"/>
            </a:lvl1pPr>
          </a:lstStyle>
          <a:p>
            <a:pPr/>
            <a:fld id="{86CB4B4D-7CA3-9044-876B-883B54F8677D}" type="slidenum"/>
          </a:p>
        </p:txBody>
      </p:sp>
      <p:sp>
        <p:nvSpPr>
          <p:cNvPr id="4" name="Shape 4"/>
          <p:cNvSpPr/>
          <p:nvPr>
            <p:ph type="body" idx="1"/>
          </p:nvPr>
        </p:nvSpPr>
        <p:spPr>
          <a:xfrm>
            <a:off x="952500" y="2603500"/>
            <a:ext cx="11099800" cy="62865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transition xmlns:p14="http://schemas.microsoft.com/office/powerpoint/2010/main" spd="med" advClick="1"/>
  <p:txStyles>
    <p:titleStyle>
      <a:lvl1pPr marL="0" marR="0" indent="0" algn="ctr" defTabSz="584200" rtl="0" latinLnBrk="0">
        <a:lnSpc>
          <a:spcPct val="100000"/>
        </a:lnSpc>
        <a:spcBef>
          <a:spcPts val="0"/>
        </a:spcBef>
        <a:spcAft>
          <a:spcPts val="0"/>
        </a:spcAft>
        <a:buClrTx/>
        <a:buSzTx/>
        <a:buFontTx/>
        <a:buNone/>
        <a:tabLst/>
        <a:defRPr b="0" baseline="0" cap="none" i="0" spc="0" strike="noStrike" sz="3600" u="none">
          <a:ln>
            <a:noFill/>
          </a:ln>
          <a:solidFill>
            <a:srgbClr val="000000"/>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b="0" baseline="0" cap="none" i="0" spc="0" strike="noStrike" sz="3600" u="none">
          <a:ln>
            <a:noFill/>
          </a:ln>
          <a:solidFill>
            <a:srgbClr val="000000"/>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b="0" baseline="0" cap="none" i="0" spc="0" strike="noStrike" sz="3600" u="none">
          <a:ln>
            <a:noFill/>
          </a:ln>
          <a:solidFill>
            <a:srgbClr val="000000"/>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b="0" baseline="0" cap="none" i="0" spc="0" strike="noStrike" sz="3600" u="none">
          <a:ln>
            <a:noFill/>
          </a:ln>
          <a:solidFill>
            <a:srgbClr val="000000"/>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b="0" baseline="0" cap="none" i="0" spc="0" strike="noStrike" sz="3600" u="none">
          <a:ln>
            <a:noFill/>
          </a:ln>
          <a:solidFill>
            <a:srgbClr val="000000"/>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b="0" baseline="0" cap="none" i="0" spc="0" strike="noStrike" sz="3600" u="none">
          <a:ln>
            <a:noFill/>
          </a:ln>
          <a:solidFill>
            <a:srgbClr val="000000"/>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b="0" baseline="0" cap="none" i="0" spc="0" strike="noStrike" sz="3600" u="none">
          <a:ln>
            <a:noFill/>
          </a:ln>
          <a:solidFill>
            <a:srgbClr val="000000"/>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b="0" baseline="0" cap="none" i="0" spc="0" strike="noStrike" sz="3600" u="none">
          <a:ln>
            <a:noFill/>
          </a:ln>
          <a:solidFill>
            <a:srgbClr val="000000"/>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b="0" baseline="0" cap="none" i="0" spc="0" strike="noStrike" sz="3600" u="none">
          <a:ln>
            <a:noFill/>
          </a:ln>
          <a:solidFill>
            <a:srgbClr val="000000"/>
          </a:solidFill>
          <a:uFillTx/>
          <a:latin typeface="+mn-lt"/>
          <a:ea typeface="+mn-ea"/>
          <a:cs typeface="+mn-cs"/>
          <a:sym typeface="Helvetica Light"/>
        </a:defRPr>
      </a:lvl9pPr>
    </p:titleStyle>
    <p:bodyStyle>
      <a:lvl1pPr marL="4445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1pPr>
      <a:lvl2pPr marL="8890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2pPr>
      <a:lvl3pPr marL="13335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3pPr>
      <a:lvl4pPr marL="17780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4pPr>
      <a:lvl5pPr marL="22225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5pPr>
      <a:lvl6pPr marL="26670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6pPr>
      <a:lvl7pPr marL="31115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7pPr>
      <a:lvl8pPr marL="35560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8pPr>
      <a:lvl9pPr marL="40005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9pPr>
    </p:bodyStyle>
    <p:otherStyle>
      <a:lvl1pPr marL="0" marR="0" indent="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9pPr>
    </p:otherStyle>
  </p:txStyles>
</p:sldMaster>
</file>

<file path=ppt/slides/_rels/slide1.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7.png"/></Relationships>

</file>

<file path=ppt/slides/_rels/slide11.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1.tif"/></Relationships>

</file>

<file path=ppt/slides/_rels/slide12.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8.png"/></Relationships>

</file>

<file path=ppt/slides/_rels/slide13.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s>

</file>

<file path=ppt/slides/_rels/slide14.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9.png"/><Relationship Id="rId3" Type="http://schemas.openxmlformats.org/officeDocument/2006/relationships/hyperlink" Target="http://example.com/app1" TargetMode="External"/><Relationship Id="rId4" Type="http://schemas.openxmlformats.org/officeDocument/2006/relationships/hyperlink" Target="http://example.com/chat/a/1" TargetMode="External"/></Relationships>

</file>

<file path=ppt/slides/_rels/slide15.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s>

</file>

<file path=ppt/slides/_rels/slide16.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10.png"/></Relationships>

</file>

<file path=ppt/slides/_rels/slide17.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image" Target="../media/image11.png"/><Relationship Id="rId4" Type="http://schemas.openxmlformats.org/officeDocument/2006/relationships/hyperlink" Target="http://example.com/app1" TargetMode="External"/></Relationships>

</file>

<file path=ppt/slides/_rels/slide18.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 Id="rId3" Type="http://schemas.openxmlformats.org/officeDocument/2006/relationships/image" Target="../media/image11.png"/></Relationships>

</file>

<file path=ppt/slides/_rels/slide19.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s>

</file>

<file path=ppt/slides/_rels/slide2.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xml"/></Relationships>

</file>

<file path=ppt/slides/_rels/slide20.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 Id="rId3" Type="http://schemas.openxmlformats.org/officeDocument/2006/relationships/image" Target="../media/image12.png"/></Relationships>

</file>

<file path=ppt/slides/_rels/slide22.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3.png"/></Relationships>

</file>

<file path=ppt/slides/_rels/slide23.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s>

</file>

<file path=ppt/slides/_rels/slide24.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 Id="rId3" Type="http://schemas.openxmlformats.org/officeDocument/2006/relationships/image" Target="../media/image14.png"/></Relationships>

</file>

<file path=ppt/slides/_rels/slide25.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 Id="rId3" Type="http://schemas.openxmlformats.org/officeDocument/2006/relationships/image" Target="../media/image15.png"/></Relationships>

</file>

<file path=ppt/slides/_rels/slide26.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s>

</file>

<file path=ppt/slides/_rels/slide27.xml.rels><?xml version="1.0" encoding="UTF-8" standalone="yes"?><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s>

</file>

<file path=ppt/slides/_rels/slide28.xml.rels><?xml version="1.0" encoding="UTF-8" standalone="yes"?><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xml"/></Relationships>

</file>

<file path=ppt/slides/_rels/slide29.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s>

</file>

<file path=ppt/slides/_rels/slide3.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s>

</file>

<file path=ppt/slides/_rels/slide30.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s>

</file>

<file path=ppt/slides/_rels/slide31.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7.xml"/></Relationships>

</file>

<file path=ppt/slides/_rels/slide32.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8.xml"/></Relationships>

</file>

<file path=ppt/slides/_rels/slide33.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9.xml"/><Relationship Id="rId3" Type="http://schemas.openxmlformats.org/officeDocument/2006/relationships/image" Target="../media/image16.png"/></Relationships>

</file>

<file path=ppt/slides/_rels/slide34.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0.xml"/><Relationship Id="rId3" Type="http://schemas.openxmlformats.org/officeDocument/2006/relationships/image" Target="../media/image17.png"/></Relationships>

</file>

<file path=ppt/slides/_rels/slide35.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1.xml"/><Relationship Id="rId3" Type="http://schemas.openxmlformats.org/officeDocument/2006/relationships/image" Target="../media/image18.png"/></Relationships>

</file>

<file path=ppt/slides/_rels/slide37.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2.xml"/></Relationships>

</file>

<file path=ppt/slides/_rels/slide38.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3.xml"/></Relationships>

</file>

<file path=ppt/slides/_rels/slide39.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4.xml"/></Relationships>

</file>

<file path=ppt/slides/_rels/slide4.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s>

</file>

<file path=ppt/slides/_rels/slide40.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5.xml"/><Relationship Id="rId3" Type="http://schemas.openxmlformats.org/officeDocument/2006/relationships/image" Target="../media/image19.png"/></Relationships>

</file>

<file path=ppt/slides/_rels/slide41.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6.xml"/><Relationship Id="rId3" Type="http://schemas.openxmlformats.org/officeDocument/2006/relationships/image" Target="../media/image20.png"/></Relationships>

</file>

<file path=ppt/slides/_rels/slide42.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7.xml"/><Relationship Id="rId3" Type="http://schemas.openxmlformats.org/officeDocument/2006/relationships/image" Target="../media/image21.png"/></Relationships>

</file>

<file path=ppt/slides/_rels/slide43.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8.xml"/><Relationship Id="rId3" Type="http://schemas.openxmlformats.org/officeDocument/2006/relationships/image" Target="../media/image22.png"/></Relationships>

</file>

<file path=ppt/slides/_rels/slide44.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9.xml"/><Relationship Id="rId3" Type="http://schemas.openxmlformats.org/officeDocument/2006/relationships/image" Target="../media/image23.png"/></Relationships>

</file>

<file path=ppt/slides/_rels/slide45.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0.xml"/></Relationships>

</file>

<file path=ppt/slides/_rels/slide46.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1.xml"/></Relationships>

</file>

<file path=ppt/slides/_rels/slide47.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2.xml"/></Relationships>

</file>

<file path=ppt/slides/_rels/slide48.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3.xml"/></Relationships>

</file>

<file path=ppt/slides/_rels/slide49.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4.xml"/></Relationships>

</file>

<file path=ppt/slides/_rels/slide5.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s>

</file>

<file path=ppt/slides/_rels/slide50.xml.rels><?xml version="1.0" encoding="UTF-8" standalone="yes"?><Relationships xmlns="http://schemas.openxmlformats.org/package/2006/relationships"><Relationship Id="rId1" Type="http://schemas.openxmlformats.org/officeDocument/2006/relationships/slideLayout" Target="../slideLayouts/slideLayout10.xml"/></Relationships>

</file>

<file path=ppt/slides/_rels/slide51.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4.png"/></Relationships>

</file>

<file path=ppt/slides/_rels/slide52.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5.png"/><Relationship Id="rId3" Type="http://schemas.openxmlformats.org/officeDocument/2006/relationships/image" Target="../media/image26.png"/></Relationships>

</file>

<file path=ppt/slides/_rels/slide53.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7.png"/></Relationships>

</file>

<file path=ppt/slides/_rels/slide54.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8.png"/></Relationships>

</file>

<file path=ppt/slides/_rels/slide55.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5.png"/></Relationships>

</file>

<file path=ppt/slides/_rels/slide7.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8.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s>

</file>

<file path=ppt/slides/_rels/slide9.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19" name="Shape 119"/>
          <p:cNvSpPr/>
          <p:nvPr>
            <p:ph type="ctrTitle"/>
          </p:nvPr>
        </p:nvSpPr>
        <p:spPr>
          <a:prstGeom prst="rect">
            <a:avLst/>
          </a:prstGeom>
        </p:spPr>
        <p:txBody>
          <a:bodyPr/>
          <a:lstStyle/>
          <a:p>
            <a:pPr defTabSz="578358">
              <a:defRPr sz="3564"/>
            </a:pPr>
          </a:p>
          <a:p>
            <a:pPr defTabSz="578358">
              <a:defRPr sz="3564"/>
            </a:pPr>
            <a:r>
              <a:t>Masters Thesis Defense</a:t>
            </a:r>
          </a:p>
          <a:p>
            <a:pPr defTabSz="578358">
              <a:defRPr sz="3564"/>
            </a:pPr>
          </a:p>
          <a:p>
            <a:pPr defTabSz="578358">
              <a:defRPr sz="3564"/>
            </a:pPr>
          </a:p>
          <a:p>
            <a:pPr defTabSz="578358">
              <a:defRPr sz="3564"/>
            </a:pPr>
            <a:r>
              <a:t>Rich Cloud-Based Web Applications with CloudBrowser 2.0</a:t>
            </a:r>
          </a:p>
        </p:txBody>
      </p:sp>
      <p:sp>
        <p:nvSpPr>
          <p:cNvPr id="120" name="Shape 120"/>
          <p:cNvSpPr/>
          <p:nvPr>
            <p:ph type="subTitle" sz="quarter" idx="1"/>
          </p:nvPr>
        </p:nvSpPr>
        <p:spPr>
          <a:xfrm>
            <a:off x="1108783" y="6530975"/>
            <a:ext cx="10464801" cy="1130300"/>
          </a:xfrm>
          <a:prstGeom prst="rect">
            <a:avLst/>
          </a:prstGeom>
        </p:spPr>
        <p:txBody>
          <a:bodyPr/>
          <a:lstStyle/>
          <a:p>
            <a:pPr/>
            <a:r>
              <a:t>Xiaozhong Pan</a:t>
            </a:r>
          </a:p>
          <a:p>
            <a:pPr/>
            <a:r>
              <a:t>April 28th, 2015</a:t>
            </a:r>
          </a:p>
        </p:txBody>
      </p:sp>
      <p:sp>
        <p:nvSpPr>
          <p:cNvPr id="121" name="Shape 121"/>
          <p:cNvSpPr/>
          <p:nvPr>
            <p:ph type="sldNum" sz="quarter" idx="2"/>
          </p:nvPr>
        </p:nvSpPr>
        <p:spPr>
          <a:xfrm>
            <a:off x="12382550" y="9207500"/>
            <a:ext cx="241403" cy="3810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8" name="Shape 178"/>
          <p:cNvSpPr/>
          <p:nvPr>
            <p:ph type="title"/>
          </p:nvPr>
        </p:nvSpPr>
        <p:spPr>
          <a:prstGeom prst="rect">
            <a:avLst/>
          </a:prstGeom>
        </p:spPr>
        <p:txBody>
          <a:bodyPr/>
          <a:lstStyle/>
          <a:p>
            <a:pPr/>
            <a:r>
              <a:t>App Instance</a:t>
            </a:r>
          </a:p>
        </p:txBody>
      </p:sp>
      <p:sp>
        <p:nvSpPr>
          <p:cNvPr id="179" name="Shape 179"/>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180" name="pasted-image.png"/>
          <p:cNvPicPr>
            <a:picLocks noChangeAspect="1"/>
          </p:cNvPicPr>
          <p:nvPr/>
        </p:nvPicPr>
        <p:blipFill>
          <a:blip r:embed="rId3">
            <a:extLst/>
          </a:blip>
          <a:stretch>
            <a:fillRect/>
          </a:stretch>
        </p:blipFill>
        <p:spPr>
          <a:xfrm>
            <a:off x="393457" y="1201659"/>
            <a:ext cx="11743441" cy="8095946"/>
          </a:xfrm>
          <a:prstGeom prst="rect">
            <a:avLst/>
          </a:prstGeom>
          <a:ln w="12700">
            <a:miter lim="400000"/>
          </a:ln>
        </p:spPr>
      </p:pic>
    </p:spTree>
  </p:cSld>
  <p:clrMapOvr>
    <a:masterClrMapping/>
  </p:clrMapOvr>
  <p:transition xmlns:p14="http://schemas.microsoft.com/office/powerpoint/2010/main" spd="med" advClick="1" p14:dur="1000"/>
</p:sld>
</file>

<file path=ppt/slides/slide1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4" name="Shape 184"/>
          <p:cNvSpPr/>
          <p:nvPr>
            <p:ph type="title"/>
          </p:nvPr>
        </p:nvSpPr>
        <p:spPr>
          <a:prstGeom prst="rect">
            <a:avLst/>
          </a:prstGeom>
        </p:spPr>
        <p:txBody>
          <a:bodyPr/>
          <a:lstStyle/>
          <a:p>
            <a:pPr/>
            <a:r>
              <a:t>Application Deployment Model</a:t>
            </a:r>
          </a:p>
        </p:txBody>
      </p:sp>
      <p:sp>
        <p:nvSpPr>
          <p:cNvPr id="185" name="Shape 185"/>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186" name="pasted-image.tif"/>
          <p:cNvPicPr>
            <a:picLocks noChangeAspect="0"/>
          </p:cNvPicPr>
          <p:nvPr/>
        </p:nvPicPr>
        <p:blipFill>
          <a:blip r:embed="rId3">
            <a:extLst/>
          </a:blip>
          <a:stretch>
            <a:fillRect/>
          </a:stretch>
        </p:blipFill>
        <p:spPr>
          <a:xfrm>
            <a:off x="1223966" y="1840652"/>
            <a:ext cx="9612313" cy="6436834"/>
          </a:xfrm>
          <a:prstGeom prst="rect">
            <a:avLst/>
          </a:prstGeom>
          <a:ln w="12700">
            <a:miter lim="400000"/>
          </a:ln>
        </p:spPr>
      </p:pic>
    </p:spTree>
  </p:cSld>
  <p:clrMapOvr>
    <a:masterClrMapping/>
  </p:clrMapOvr>
  <p:transition xmlns:p14="http://schemas.microsoft.com/office/powerpoint/2010/main" spd="med" advClick="1" p14:dur="1000"/>
</p:sld>
</file>

<file path=ppt/slides/slide1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90" name="pasted-image.png"/>
          <p:cNvPicPr>
            <a:picLocks noChangeAspect="1"/>
          </p:cNvPicPr>
          <p:nvPr/>
        </p:nvPicPr>
        <p:blipFill>
          <a:blip r:embed="rId3">
            <a:extLst/>
          </a:blip>
          <a:srcRect l="10047" t="7097" r="0" b="7097"/>
          <a:stretch>
            <a:fillRect/>
          </a:stretch>
        </p:blipFill>
        <p:spPr>
          <a:xfrm>
            <a:off x="-341313" y="1203382"/>
            <a:ext cx="13687285" cy="8136162"/>
          </a:xfrm>
          <a:prstGeom prst="rect">
            <a:avLst/>
          </a:prstGeom>
          <a:ln w="12700">
            <a:miter lim="400000"/>
          </a:ln>
        </p:spPr>
      </p:pic>
      <p:sp>
        <p:nvSpPr>
          <p:cNvPr id="191" name="Shape 191"/>
          <p:cNvSpPr/>
          <p:nvPr>
            <p:ph type="title"/>
          </p:nvPr>
        </p:nvSpPr>
        <p:spPr>
          <a:prstGeom prst="rect">
            <a:avLst/>
          </a:prstGeom>
        </p:spPr>
        <p:txBody>
          <a:bodyPr/>
          <a:lstStyle/>
          <a:p>
            <a:pPr/>
            <a:r>
              <a:t>Application Management</a:t>
            </a:r>
          </a:p>
        </p:txBody>
      </p:sp>
      <p:sp>
        <p:nvSpPr>
          <p:cNvPr id="192" name="Shape 192"/>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93" name="Shape 193"/>
          <p:cNvSpPr/>
          <p:nvPr>
            <p:ph type="body" sz="quarter" idx="1"/>
          </p:nvPr>
        </p:nvSpPr>
        <p:spPr>
          <a:xfrm>
            <a:off x="-171606" y="1138564"/>
            <a:ext cx="5893956" cy="2085177"/>
          </a:xfrm>
          <a:prstGeom prst="rect">
            <a:avLst/>
          </a:prstGeom>
        </p:spPr>
        <p:txBody>
          <a:bodyPr/>
          <a:lstStyle/>
          <a:p>
            <a:pPr lvl="1" marL="0" indent="208026" defTabSz="531622">
              <a:spcBef>
                <a:spcPts val="3800"/>
              </a:spcBef>
              <a:buSzTx/>
              <a:buNone/>
              <a:defRPr sz="3276"/>
            </a:pPr>
            <a:r>
              <a:t>Landing Page : user interface to manage app instances and virtual browsers</a:t>
            </a:r>
          </a:p>
        </p:txBody>
      </p:sp>
    </p:spTree>
  </p:cSld>
  <p:clrMapOvr>
    <a:masterClrMapping/>
  </p:clrMapOvr>
  <p:transition xmlns:p14="http://schemas.microsoft.com/office/powerpoint/2010/main" spd="med" advClick="1" p14:dur="1000"/>
</p:sld>
</file>

<file path=ppt/slides/slide1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7" name="Shape 197"/>
          <p:cNvSpPr/>
          <p:nvPr>
            <p:ph type="title"/>
          </p:nvPr>
        </p:nvSpPr>
        <p:spPr>
          <a:prstGeom prst="rect">
            <a:avLst/>
          </a:prstGeom>
        </p:spPr>
        <p:txBody>
          <a:bodyPr/>
          <a:lstStyle/>
          <a:p>
            <a:pPr/>
            <a:r>
              <a:t>Application Instantiation Strategies</a:t>
            </a:r>
          </a:p>
        </p:txBody>
      </p:sp>
      <p:sp>
        <p:nvSpPr>
          <p:cNvPr id="198" name="Shape 198"/>
          <p:cNvSpPr/>
          <p:nvPr>
            <p:ph type="body" sz="half" idx="1"/>
          </p:nvPr>
        </p:nvSpPr>
        <p:spPr>
          <a:xfrm>
            <a:off x="952500" y="1523058"/>
            <a:ext cx="11099800" cy="4244682"/>
          </a:xfrm>
          <a:prstGeom prst="rect">
            <a:avLst/>
          </a:prstGeom>
        </p:spPr>
        <p:txBody>
          <a:bodyPr/>
          <a:lstStyle/>
          <a:p>
            <a:pPr marL="373379" indent="-373379" defTabSz="490727">
              <a:spcBef>
                <a:spcPts val="3500"/>
              </a:spcBef>
              <a:defRPr sz="3024"/>
            </a:pPr>
            <a:r>
              <a:t>multiInstance : most flexible model</a:t>
            </a:r>
          </a:p>
          <a:p>
            <a:pPr marL="373379" indent="-373379" defTabSz="490727">
              <a:spcBef>
                <a:spcPts val="3500"/>
              </a:spcBef>
              <a:defRPr sz="3024"/>
            </a:pPr>
            <a:r>
              <a:t>singleBrowserPerUser : multi-user applications, e.g. chatroom</a:t>
            </a:r>
          </a:p>
          <a:p>
            <a:pPr marL="373379" indent="-373379" defTabSz="490727">
              <a:spcBef>
                <a:spcPts val="3500"/>
              </a:spcBef>
              <a:defRPr sz="3024"/>
            </a:pPr>
            <a:r>
              <a:t>singleInstancePerUser : single-page style applications</a:t>
            </a:r>
          </a:p>
          <a:p>
            <a:pPr marL="373379" indent="-373379" defTabSz="490727">
              <a:spcBef>
                <a:spcPts val="3500"/>
              </a:spcBef>
              <a:defRPr sz="3024"/>
            </a:pPr>
            <a:r>
              <a:t>singleAppInstance : non-interactive information page, e.g. weather </a:t>
            </a:r>
          </a:p>
        </p:txBody>
      </p:sp>
      <p:sp>
        <p:nvSpPr>
          <p:cNvPr id="199" name="Shape 199"/>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aphicFrame>
        <p:nvGraphicFramePr>
          <p:cNvPr id="200" name="Table 200"/>
          <p:cNvGraphicFramePr/>
          <p:nvPr/>
        </p:nvGraphicFramePr>
        <p:xfrm>
          <a:off x="560041" y="5993485"/>
          <a:ext cx="11884718" cy="3032719"/>
        </p:xfrm>
        <a:graphic xmlns:a="http://schemas.openxmlformats.org/drawingml/2006/main">
          <a:graphicData uri="http://schemas.openxmlformats.org/drawingml/2006/table">
            <a:tbl>
              <a:tblPr firstCol="1" firstRow="1" lastCol="0" lastRow="0" bandCol="0" bandRow="1" rtl="0">
                <a:tableStyleId>{4C3C2611-4C71-4FC5-86AE-919BDF0F9419}</a:tableStyleId>
              </a:tblPr>
              <a:tblGrid>
                <a:gridCol w="2889728"/>
                <a:gridCol w="1869824"/>
                <a:gridCol w="3187200"/>
                <a:gridCol w="1926485"/>
                <a:gridCol w="2011477"/>
              </a:tblGrid>
              <a:tr h="917733">
                <a:tc>
                  <a:txBody>
                    <a:bodyPr/>
                    <a:lstStyle/>
                    <a:p>
                      <a:pPr defTabSz="914400">
                        <a:defRPr b="0">
                          <a:solidFill>
                            <a:srgbClr val="000000"/>
                          </a:solidFill>
                        </a:defRPr>
                      </a:pPr>
                      <a:r>
                        <a:rPr b="1" sz="1805">
                          <a:solidFill>
                            <a:srgbClr val="FFFFFF"/>
                          </a:solidFill>
                          <a:sym typeface="Helvetica"/>
                        </a:rPr>
                        <a:t>Instantiation Strategy</a:t>
                      </a:r>
                    </a:p>
                  </a:txBody>
                  <a:tcPr marL="50800" marR="50800" marT="50800" marB="50800" anchor="ctr" anchorCtr="0" horzOverflow="overflow">
                    <a:lnR w="12700">
                      <a:solidFill>
                        <a:srgbClr val="3797C6"/>
                      </a:solidFill>
                      <a:miter lim="400000"/>
                    </a:lnR>
                  </a:tcPr>
                </a:tc>
                <a:tc>
                  <a:txBody>
                    <a:bodyPr/>
                    <a:lstStyle/>
                    <a:p>
                      <a:pPr defTabSz="914400">
                        <a:defRPr b="0">
                          <a:solidFill>
                            <a:srgbClr val="000000"/>
                          </a:solidFill>
                        </a:defRPr>
                      </a:pPr>
                      <a:r>
                        <a:rPr b="1" sz="1805">
                          <a:solidFill>
                            <a:srgbClr val="FFFFFF"/>
                          </a:solidFill>
                          <a:sym typeface="Helvetica"/>
                        </a:rPr>
                        <a:t>Number of 
App Instances</a:t>
                      </a:r>
                    </a:p>
                  </a:txBody>
                  <a:tcPr marL="50800" marR="50800" marT="50800" marB="50800" anchor="ctr" anchorCtr="0" horzOverflow="overflow">
                    <a:lnL w="12700">
                      <a:solidFill>
                        <a:srgbClr val="3797C6"/>
                      </a:solidFill>
                      <a:miter lim="400000"/>
                    </a:lnL>
                    <a:lnR w="12700">
                      <a:solidFill>
                        <a:srgbClr val="3797C6"/>
                      </a:solidFill>
                      <a:miter lim="400000"/>
                    </a:lnR>
                  </a:tcPr>
                </a:tc>
                <a:tc>
                  <a:txBody>
                    <a:bodyPr/>
                    <a:lstStyle/>
                    <a:p>
                      <a:pPr defTabSz="914400">
                        <a:defRPr b="0">
                          <a:solidFill>
                            <a:srgbClr val="000000"/>
                          </a:solidFill>
                        </a:defRPr>
                      </a:pPr>
                      <a:r>
                        <a:rPr b="1" sz="1805">
                          <a:solidFill>
                            <a:srgbClr val="FFFFFF"/>
                          </a:solidFill>
                          <a:sym typeface="Helvetica"/>
                        </a:rPr>
                        <a:t>Number of Browsers Per App Instance</a:t>
                      </a:r>
                    </a:p>
                  </a:txBody>
                  <a:tcPr marL="50800" marR="50800" marT="50800" marB="50800" anchor="ctr" anchorCtr="0" horzOverflow="overflow">
                    <a:lnL w="12700">
                      <a:solidFill>
                        <a:srgbClr val="3797C6"/>
                      </a:solidFill>
                      <a:miter lim="400000"/>
                    </a:lnL>
                    <a:lnR w="12700">
                      <a:solidFill>
                        <a:srgbClr val="3797C6"/>
                      </a:solidFill>
                      <a:miter lim="400000"/>
                    </a:lnR>
                  </a:tcPr>
                </a:tc>
                <a:tc>
                  <a:txBody>
                    <a:bodyPr/>
                    <a:lstStyle/>
                    <a:p>
                      <a:pPr defTabSz="914400">
                        <a:defRPr b="0">
                          <a:solidFill>
                            <a:srgbClr val="000000"/>
                          </a:solidFill>
                        </a:defRPr>
                      </a:pPr>
                      <a:r>
                        <a:rPr b="1" sz="1805">
                          <a:solidFill>
                            <a:srgbClr val="FFFFFF"/>
                          </a:solidFill>
                          <a:sym typeface="Helvetica"/>
                        </a:rPr>
                        <a:t>User Manages 
App Instance</a:t>
                      </a:r>
                    </a:p>
                  </a:txBody>
                  <a:tcPr marL="50800" marR="50800" marT="50800" marB="50800" anchor="ctr" anchorCtr="0" horzOverflow="overflow">
                    <a:lnL w="12700">
                      <a:solidFill>
                        <a:srgbClr val="3797C6"/>
                      </a:solidFill>
                      <a:miter lim="400000"/>
                    </a:lnL>
                    <a:lnR w="12700">
                      <a:solidFill>
                        <a:srgbClr val="3797C6"/>
                      </a:solidFill>
                      <a:miter lim="400000"/>
                    </a:lnR>
                  </a:tcPr>
                </a:tc>
                <a:tc>
                  <a:txBody>
                    <a:bodyPr/>
                    <a:lstStyle/>
                    <a:p>
                      <a:pPr defTabSz="914400">
                        <a:defRPr b="0">
                          <a:solidFill>
                            <a:srgbClr val="000000"/>
                          </a:solidFill>
                        </a:defRPr>
                      </a:pPr>
                      <a:r>
                        <a:rPr b="1" sz="1805">
                          <a:solidFill>
                            <a:srgbClr val="FFFFFF"/>
                          </a:solidFill>
                          <a:sym typeface="Helvetica"/>
                        </a:rPr>
                        <a:t>User Manages 
Virtual Browser</a:t>
                      </a:r>
                    </a:p>
                  </a:txBody>
                  <a:tcPr marL="50800" marR="50800" marT="50800" marB="50800" anchor="ctr" anchorCtr="0" horzOverflow="overflow">
                    <a:lnL w="12700">
                      <a:solidFill>
                        <a:srgbClr val="3797C6"/>
                      </a:solidFill>
                      <a:miter lim="400000"/>
                    </a:lnL>
                  </a:tcPr>
                </a:tc>
              </a:tr>
              <a:tr h="531573">
                <a:tc>
                  <a:txBody>
                    <a:bodyPr/>
                    <a:lstStyle/>
                    <a:p>
                      <a:pPr defTabSz="914400">
                        <a:defRPr b="0">
                          <a:solidFill>
                            <a:srgbClr val="000000"/>
                          </a:solidFill>
                        </a:defRPr>
                      </a:pPr>
                      <a:r>
                        <a:rPr b="1" sz="1805">
                          <a:solidFill>
                            <a:srgbClr val="FFFFFF"/>
                          </a:solidFill>
                          <a:sym typeface="Helvetica"/>
                        </a:rPr>
                        <a:t>multiInstance</a:t>
                      </a:r>
                    </a:p>
                  </a:txBody>
                  <a:tcPr marL="50800" marR="50800" marT="50800" marB="50800" anchor="ctr" anchorCtr="0" horzOverflow="overflow">
                    <a:lnB w="12700">
                      <a:solidFill>
                        <a:srgbClr val="3797C6"/>
                      </a:solidFill>
                      <a:miter lim="400000"/>
                    </a:lnB>
                  </a:tcPr>
                </a:tc>
                <a:tc>
                  <a:txBody>
                    <a:bodyPr/>
                    <a:lstStyle/>
                    <a:p>
                      <a:pPr defTabSz="914400"/>
                      <a:r>
                        <a:rPr sz="1805"/>
                        <a:t>any</a:t>
                      </a:r>
                    </a:p>
                  </a:txBody>
                  <a:tcPr marL="50800" marR="50800" marT="50800" marB="50800" anchor="ctr" anchorCtr="0" horzOverflow="overflow">
                    <a:lnR w="12700">
                      <a:solidFill>
                        <a:srgbClr val="3797C6"/>
                      </a:solidFill>
                      <a:miter lim="400000"/>
                    </a:lnR>
                    <a:lnB w="12700">
                      <a:solidFill>
                        <a:srgbClr val="3797C6"/>
                      </a:solidFill>
                      <a:miter lim="400000"/>
                    </a:lnB>
                  </a:tcPr>
                </a:tc>
                <a:tc>
                  <a:txBody>
                    <a:bodyPr/>
                    <a:lstStyle/>
                    <a:p>
                      <a:pPr defTabSz="914400"/>
                      <a:r>
                        <a:rPr sz="1805"/>
                        <a:t>any</a:t>
                      </a:r>
                    </a:p>
                  </a:txBody>
                  <a:tcPr marL="50800" marR="50800" marT="50800" marB="50800" anchor="ctr" anchorCtr="0" horzOverflow="overflow">
                    <a:lnL w="12700">
                      <a:solidFill>
                        <a:srgbClr val="3797C6"/>
                      </a:solidFill>
                      <a:miter lim="400000"/>
                    </a:lnL>
                    <a:lnR w="12700">
                      <a:solidFill>
                        <a:srgbClr val="3797C6"/>
                      </a:solidFill>
                      <a:miter lim="400000"/>
                    </a:lnR>
                    <a:lnB w="12700">
                      <a:solidFill>
                        <a:srgbClr val="3797C6"/>
                      </a:solidFill>
                      <a:miter lim="400000"/>
                    </a:lnB>
                  </a:tcPr>
                </a:tc>
                <a:tc>
                  <a:txBody>
                    <a:bodyPr/>
                    <a:lstStyle/>
                    <a:p>
                      <a:pPr defTabSz="914400"/>
                      <a:r>
                        <a:rPr sz="1805"/>
                        <a:t>Yes</a:t>
                      </a:r>
                    </a:p>
                  </a:txBody>
                  <a:tcPr marL="50800" marR="50800" marT="50800" marB="50800" anchor="ctr" anchorCtr="0" horzOverflow="overflow">
                    <a:lnL w="12700">
                      <a:solidFill>
                        <a:srgbClr val="3797C6"/>
                      </a:solidFill>
                      <a:miter lim="400000"/>
                    </a:lnL>
                    <a:lnR w="12700">
                      <a:solidFill>
                        <a:srgbClr val="3797C6"/>
                      </a:solidFill>
                      <a:miter lim="400000"/>
                    </a:lnR>
                    <a:lnB w="12700">
                      <a:solidFill>
                        <a:srgbClr val="3797C6"/>
                      </a:solidFill>
                      <a:miter lim="400000"/>
                    </a:lnB>
                  </a:tcPr>
                </a:tc>
                <a:tc>
                  <a:txBody>
                    <a:bodyPr/>
                    <a:lstStyle/>
                    <a:p>
                      <a:pPr defTabSz="914400"/>
                      <a:r>
                        <a:rPr sz="1805"/>
                        <a:t>Yes</a:t>
                      </a:r>
                    </a:p>
                  </a:txBody>
                  <a:tcPr marL="50800" marR="50800" marT="50800" marB="50800" anchor="ctr" anchorCtr="0" horzOverflow="overflow">
                    <a:lnL w="12700">
                      <a:solidFill>
                        <a:srgbClr val="3797C6"/>
                      </a:solidFill>
                      <a:miter lim="400000"/>
                    </a:lnL>
                    <a:lnB w="12700">
                      <a:solidFill>
                        <a:srgbClr val="3797C6"/>
                      </a:solidFill>
                      <a:miter lim="400000"/>
                    </a:lnB>
                  </a:tcPr>
                </a:tc>
              </a:tr>
              <a:tr h="527803">
                <a:tc>
                  <a:txBody>
                    <a:bodyPr/>
                    <a:lstStyle/>
                    <a:p>
                      <a:pPr defTabSz="914400">
                        <a:defRPr b="0">
                          <a:solidFill>
                            <a:srgbClr val="000000"/>
                          </a:solidFill>
                        </a:defRPr>
                      </a:pPr>
                      <a:r>
                        <a:rPr b="1" sz="1805">
                          <a:solidFill>
                            <a:srgbClr val="FFFFFF"/>
                          </a:solidFill>
                          <a:sym typeface="Helvetica"/>
                        </a:rPr>
                        <a:t>singleBrowserPerUser</a:t>
                      </a:r>
                    </a:p>
                  </a:txBody>
                  <a:tcPr marL="50800" marR="50800" marT="50800" marB="50800" anchor="ctr" anchorCtr="0" horzOverflow="overflow">
                    <a:lnT w="12700">
                      <a:solidFill>
                        <a:srgbClr val="3797C6"/>
                      </a:solidFill>
                      <a:miter lim="400000"/>
                    </a:lnT>
                    <a:lnB w="12700">
                      <a:solidFill>
                        <a:srgbClr val="3797C6"/>
                      </a:solidFill>
                      <a:miter lim="400000"/>
                    </a:lnB>
                  </a:tcPr>
                </a:tc>
                <a:tc>
                  <a:txBody>
                    <a:bodyPr/>
                    <a:lstStyle/>
                    <a:p>
                      <a:pPr defTabSz="914400"/>
                      <a:r>
                        <a:rPr sz="1805"/>
                        <a:t>any</a:t>
                      </a:r>
                    </a:p>
                  </a:txBody>
                  <a:tcPr marL="50800" marR="50800" marT="50800" marB="50800" anchor="ctr" anchorCtr="0" horzOverflow="overflow">
                    <a:lnR w="12700">
                      <a:solidFill>
                        <a:srgbClr val="3797C6"/>
                      </a:solidFill>
                      <a:miter lim="400000"/>
                    </a:lnR>
                    <a:lnT w="12700">
                      <a:solidFill>
                        <a:srgbClr val="3797C6"/>
                      </a:solidFill>
                      <a:miter lim="400000"/>
                    </a:lnT>
                    <a:lnB w="12700">
                      <a:solidFill>
                        <a:srgbClr val="3797C6"/>
                      </a:solidFill>
                      <a:miter lim="400000"/>
                    </a:lnB>
                  </a:tcPr>
                </a:tc>
                <a:tc>
                  <a:txBody>
                    <a:bodyPr/>
                    <a:lstStyle/>
                    <a:p>
                      <a:pPr defTabSz="914400"/>
                      <a:r>
                        <a:rPr sz="1805"/>
                        <a:t>1 per user</a:t>
                      </a:r>
                    </a:p>
                  </a:txBody>
                  <a:tcPr marL="50800" marR="50800" marT="50800" marB="50800" anchor="ctr" anchorCtr="0" horzOverflow="overflow">
                    <a:lnL w="12700">
                      <a:solidFill>
                        <a:srgbClr val="3797C6"/>
                      </a:solidFill>
                      <a:miter lim="400000"/>
                    </a:lnL>
                    <a:lnR w="12700">
                      <a:solidFill>
                        <a:srgbClr val="3797C6"/>
                      </a:solidFill>
                      <a:miter lim="400000"/>
                    </a:lnR>
                    <a:lnT w="12700">
                      <a:solidFill>
                        <a:srgbClr val="3797C6"/>
                      </a:solidFill>
                      <a:miter lim="400000"/>
                    </a:lnT>
                    <a:lnB w="12700">
                      <a:solidFill>
                        <a:srgbClr val="3797C6"/>
                      </a:solidFill>
                      <a:miter lim="400000"/>
                    </a:lnB>
                  </a:tcPr>
                </a:tc>
                <a:tc>
                  <a:txBody>
                    <a:bodyPr/>
                    <a:lstStyle/>
                    <a:p>
                      <a:pPr defTabSz="914400"/>
                      <a:r>
                        <a:rPr sz="1805"/>
                        <a:t>Yes</a:t>
                      </a:r>
                    </a:p>
                  </a:txBody>
                  <a:tcPr marL="50800" marR="50800" marT="50800" marB="50800" anchor="ctr" anchorCtr="0" horzOverflow="overflow">
                    <a:lnL w="12700">
                      <a:solidFill>
                        <a:srgbClr val="3797C6"/>
                      </a:solidFill>
                      <a:miter lim="400000"/>
                    </a:lnL>
                    <a:lnR w="12700">
                      <a:solidFill>
                        <a:srgbClr val="3797C6"/>
                      </a:solidFill>
                      <a:miter lim="400000"/>
                    </a:lnR>
                    <a:lnT w="12700">
                      <a:solidFill>
                        <a:srgbClr val="3797C6"/>
                      </a:solidFill>
                      <a:miter lim="400000"/>
                    </a:lnT>
                    <a:lnB w="12700">
                      <a:solidFill>
                        <a:srgbClr val="3797C6"/>
                      </a:solidFill>
                      <a:miter lim="400000"/>
                    </a:lnB>
                  </a:tcPr>
                </a:tc>
                <a:tc>
                  <a:txBody>
                    <a:bodyPr/>
                    <a:lstStyle/>
                    <a:p>
                      <a:pPr defTabSz="914400"/>
                      <a:r>
                        <a:rPr sz="1805"/>
                        <a:t>No</a:t>
                      </a:r>
                    </a:p>
                  </a:txBody>
                  <a:tcPr marL="50800" marR="50800" marT="50800" marB="50800" anchor="ctr" anchorCtr="0" horzOverflow="overflow">
                    <a:lnL w="12700">
                      <a:solidFill>
                        <a:srgbClr val="3797C6"/>
                      </a:solidFill>
                      <a:miter lim="400000"/>
                    </a:lnL>
                    <a:lnT w="12700">
                      <a:solidFill>
                        <a:srgbClr val="3797C6"/>
                      </a:solidFill>
                      <a:miter lim="400000"/>
                    </a:lnT>
                    <a:lnB w="12700">
                      <a:solidFill>
                        <a:srgbClr val="3797C6"/>
                      </a:solidFill>
                      <a:miter lim="400000"/>
                    </a:lnB>
                  </a:tcPr>
                </a:tc>
              </a:tr>
              <a:tr h="527803">
                <a:tc>
                  <a:txBody>
                    <a:bodyPr/>
                    <a:lstStyle/>
                    <a:p>
                      <a:pPr defTabSz="914400">
                        <a:defRPr b="0">
                          <a:solidFill>
                            <a:srgbClr val="000000"/>
                          </a:solidFill>
                        </a:defRPr>
                      </a:pPr>
                      <a:r>
                        <a:rPr b="1" sz="1805">
                          <a:solidFill>
                            <a:srgbClr val="FFFFFF"/>
                          </a:solidFill>
                          <a:sym typeface="Helvetica"/>
                        </a:rPr>
                        <a:t>singleInstancePerUser</a:t>
                      </a:r>
                    </a:p>
                  </a:txBody>
                  <a:tcPr marL="50800" marR="50800" marT="50800" marB="50800" anchor="ctr" anchorCtr="0" horzOverflow="overflow">
                    <a:lnT w="12700">
                      <a:solidFill>
                        <a:srgbClr val="3797C6"/>
                      </a:solidFill>
                      <a:miter lim="400000"/>
                    </a:lnT>
                    <a:lnB w="12700">
                      <a:solidFill>
                        <a:srgbClr val="3797C6"/>
                      </a:solidFill>
                      <a:miter lim="400000"/>
                    </a:lnB>
                  </a:tcPr>
                </a:tc>
                <a:tc>
                  <a:txBody>
                    <a:bodyPr/>
                    <a:lstStyle/>
                    <a:p>
                      <a:pPr defTabSz="914400"/>
                      <a:r>
                        <a:rPr sz="1805"/>
                        <a:t>1 per user</a:t>
                      </a:r>
                    </a:p>
                  </a:txBody>
                  <a:tcPr marL="50800" marR="50800" marT="50800" marB="50800" anchor="ctr" anchorCtr="0" horzOverflow="overflow">
                    <a:lnR w="12700">
                      <a:solidFill>
                        <a:srgbClr val="3797C6"/>
                      </a:solidFill>
                      <a:miter lim="400000"/>
                    </a:lnR>
                    <a:lnT w="12700">
                      <a:solidFill>
                        <a:srgbClr val="3797C6"/>
                      </a:solidFill>
                      <a:miter lim="400000"/>
                    </a:lnT>
                    <a:lnB w="12700">
                      <a:solidFill>
                        <a:srgbClr val="3797C6"/>
                      </a:solidFill>
                      <a:miter lim="400000"/>
                    </a:lnB>
                  </a:tcPr>
                </a:tc>
                <a:tc>
                  <a:txBody>
                    <a:bodyPr/>
                    <a:lstStyle/>
                    <a:p>
                      <a:pPr defTabSz="914400"/>
                      <a:r>
                        <a:rPr sz="1805"/>
                        <a:t>1 total</a:t>
                      </a:r>
                    </a:p>
                  </a:txBody>
                  <a:tcPr marL="50800" marR="50800" marT="50800" marB="50800" anchor="ctr" anchorCtr="0" horzOverflow="overflow">
                    <a:lnL w="12700">
                      <a:solidFill>
                        <a:srgbClr val="3797C6"/>
                      </a:solidFill>
                      <a:miter lim="400000"/>
                    </a:lnL>
                    <a:lnR w="12700">
                      <a:solidFill>
                        <a:srgbClr val="3797C6"/>
                      </a:solidFill>
                      <a:miter lim="400000"/>
                    </a:lnR>
                    <a:lnT w="12700">
                      <a:solidFill>
                        <a:srgbClr val="3797C6"/>
                      </a:solidFill>
                      <a:miter lim="400000"/>
                    </a:lnT>
                    <a:lnB w="12700">
                      <a:solidFill>
                        <a:srgbClr val="3797C6"/>
                      </a:solidFill>
                      <a:miter lim="400000"/>
                    </a:lnB>
                  </a:tcPr>
                </a:tc>
                <a:tc>
                  <a:txBody>
                    <a:bodyPr/>
                    <a:lstStyle/>
                    <a:p>
                      <a:pPr defTabSz="914400"/>
                      <a:r>
                        <a:rPr sz="1805"/>
                        <a:t>No</a:t>
                      </a:r>
                    </a:p>
                  </a:txBody>
                  <a:tcPr marL="50800" marR="50800" marT="50800" marB="50800" anchor="ctr" anchorCtr="0" horzOverflow="overflow">
                    <a:lnL w="12700">
                      <a:solidFill>
                        <a:srgbClr val="3797C6"/>
                      </a:solidFill>
                      <a:miter lim="400000"/>
                    </a:lnL>
                    <a:lnR w="12700">
                      <a:solidFill>
                        <a:srgbClr val="3797C6"/>
                      </a:solidFill>
                      <a:miter lim="400000"/>
                    </a:lnR>
                    <a:lnT w="12700">
                      <a:solidFill>
                        <a:srgbClr val="3797C6"/>
                      </a:solidFill>
                      <a:miter lim="400000"/>
                    </a:lnT>
                    <a:lnB w="12700">
                      <a:solidFill>
                        <a:srgbClr val="3797C6"/>
                      </a:solidFill>
                      <a:miter lim="400000"/>
                    </a:lnB>
                  </a:tcPr>
                </a:tc>
                <a:tc>
                  <a:txBody>
                    <a:bodyPr/>
                    <a:lstStyle/>
                    <a:p>
                      <a:pPr defTabSz="914400"/>
                      <a:r>
                        <a:rPr sz="1805"/>
                        <a:t>No</a:t>
                      </a:r>
                    </a:p>
                  </a:txBody>
                  <a:tcPr marL="50800" marR="50800" marT="50800" marB="50800" anchor="ctr" anchorCtr="0" horzOverflow="overflow">
                    <a:lnL w="12700">
                      <a:solidFill>
                        <a:srgbClr val="3797C6"/>
                      </a:solidFill>
                      <a:miter lim="400000"/>
                    </a:lnL>
                    <a:lnT w="12700">
                      <a:solidFill>
                        <a:srgbClr val="3797C6"/>
                      </a:solidFill>
                      <a:miter lim="400000"/>
                    </a:lnT>
                    <a:lnB w="12700">
                      <a:solidFill>
                        <a:srgbClr val="3797C6"/>
                      </a:solidFill>
                      <a:miter lim="400000"/>
                    </a:lnB>
                  </a:tcPr>
                </a:tc>
              </a:tr>
              <a:tr h="527803">
                <a:tc>
                  <a:txBody>
                    <a:bodyPr/>
                    <a:lstStyle/>
                    <a:p>
                      <a:pPr defTabSz="914400">
                        <a:defRPr b="0">
                          <a:solidFill>
                            <a:srgbClr val="000000"/>
                          </a:solidFill>
                        </a:defRPr>
                      </a:pPr>
                      <a:r>
                        <a:rPr b="1" sz="1805">
                          <a:solidFill>
                            <a:srgbClr val="FFFFFF"/>
                          </a:solidFill>
                          <a:sym typeface="Helvetica"/>
                        </a:rPr>
                        <a:t>singleAppInstance</a:t>
                      </a:r>
                    </a:p>
                  </a:txBody>
                  <a:tcPr marL="50800" marR="50800" marT="50800" marB="50800" anchor="ctr" anchorCtr="0" horzOverflow="overflow">
                    <a:lnT w="12700">
                      <a:solidFill>
                        <a:srgbClr val="3797C6"/>
                      </a:solidFill>
                      <a:miter lim="400000"/>
                    </a:lnT>
                  </a:tcPr>
                </a:tc>
                <a:tc>
                  <a:txBody>
                    <a:bodyPr/>
                    <a:lstStyle/>
                    <a:p>
                      <a:pPr defTabSz="914400"/>
                      <a:r>
                        <a:rPr sz="1805"/>
                        <a:t>1 total</a:t>
                      </a:r>
                    </a:p>
                  </a:txBody>
                  <a:tcPr marL="50800" marR="50800" marT="50800" marB="50800" anchor="ctr" anchorCtr="0" horzOverflow="overflow">
                    <a:lnR w="12700">
                      <a:solidFill>
                        <a:srgbClr val="3797C6"/>
                      </a:solidFill>
                      <a:miter lim="400000"/>
                    </a:lnR>
                    <a:lnT w="12700">
                      <a:solidFill>
                        <a:srgbClr val="3797C6"/>
                      </a:solidFill>
                      <a:miter lim="400000"/>
                    </a:lnT>
                  </a:tcPr>
                </a:tc>
                <a:tc>
                  <a:txBody>
                    <a:bodyPr/>
                    <a:lstStyle/>
                    <a:p>
                      <a:pPr defTabSz="914400"/>
                      <a:r>
                        <a:rPr sz="1805"/>
                        <a:t>1 total</a:t>
                      </a:r>
                    </a:p>
                  </a:txBody>
                  <a:tcPr marL="50800" marR="50800" marT="50800" marB="50800" anchor="ctr" anchorCtr="0" horzOverflow="overflow">
                    <a:lnL w="12700">
                      <a:solidFill>
                        <a:srgbClr val="3797C6"/>
                      </a:solidFill>
                      <a:miter lim="400000"/>
                    </a:lnL>
                    <a:lnR w="12700">
                      <a:solidFill>
                        <a:srgbClr val="3797C6"/>
                      </a:solidFill>
                      <a:miter lim="400000"/>
                    </a:lnR>
                    <a:lnT w="12700">
                      <a:solidFill>
                        <a:srgbClr val="3797C6"/>
                      </a:solidFill>
                      <a:miter lim="400000"/>
                    </a:lnT>
                  </a:tcPr>
                </a:tc>
                <a:tc>
                  <a:txBody>
                    <a:bodyPr/>
                    <a:lstStyle/>
                    <a:p>
                      <a:pPr defTabSz="914400"/>
                      <a:r>
                        <a:rPr sz="1805"/>
                        <a:t>No</a:t>
                      </a:r>
                    </a:p>
                  </a:txBody>
                  <a:tcPr marL="50800" marR="50800" marT="50800" marB="50800" anchor="ctr" anchorCtr="0" horzOverflow="overflow">
                    <a:lnL w="12700">
                      <a:solidFill>
                        <a:srgbClr val="3797C6"/>
                      </a:solidFill>
                      <a:miter lim="400000"/>
                    </a:lnL>
                    <a:lnR w="12700">
                      <a:solidFill>
                        <a:srgbClr val="3797C6"/>
                      </a:solidFill>
                      <a:miter lim="400000"/>
                    </a:lnR>
                    <a:lnT w="12700">
                      <a:solidFill>
                        <a:srgbClr val="3797C6"/>
                      </a:solidFill>
                      <a:miter lim="400000"/>
                    </a:lnT>
                  </a:tcPr>
                </a:tc>
                <a:tc>
                  <a:txBody>
                    <a:bodyPr/>
                    <a:lstStyle/>
                    <a:p>
                      <a:pPr defTabSz="914400"/>
                      <a:r>
                        <a:rPr sz="1805"/>
                        <a:t>No</a:t>
                      </a:r>
                    </a:p>
                  </a:txBody>
                  <a:tcPr marL="50800" marR="50800" marT="50800" marB="50800" anchor="ctr" anchorCtr="0" horzOverflow="overflow">
                    <a:lnL w="12700">
                      <a:solidFill>
                        <a:srgbClr val="3797C6"/>
                      </a:solidFill>
                      <a:miter lim="400000"/>
                    </a:lnL>
                    <a:lnT w="12700">
                      <a:solidFill>
                        <a:srgbClr val="3797C6"/>
                      </a:solidFill>
                      <a:miter lim="400000"/>
                    </a:lnT>
                  </a:tcPr>
                </a:tc>
              </a:tr>
            </a:tbl>
          </a:graphicData>
        </a:graphic>
      </p:graphicFrame>
    </p:spTree>
  </p:cSld>
  <p:clrMapOvr>
    <a:masterClrMapping/>
  </p:clrMapOvr>
  <p:transition xmlns:p14="http://schemas.microsoft.com/office/powerpoint/2010/main" spd="med" advClick="1" p14:dur="1000"/>
</p:sld>
</file>

<file path=ppt/slides/slide14.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204" name="Shape 204"/>
          <p:cNvSpPr/>
          <p:nvPr>
            <p:ph type="title"/>
          </p:nvPr>
        </p:nvSpPr>
        <p:spPr>
          <a:prstGeom prst="rect">
            <a:avLst/>
          </a:prstGeom>
        </p:spPr>
        <p:txBody>
          <a:bodyPr/>
          <a:lstStyle/>
          <a:p>
            <a:pPr/>
            <a:r>
              <a:t>Application Deployment Model</a:t>
            </a:r>
          </a:p>
        </p:txBody>
      </p:sp>
      <p:sp>
        <p:nvSpPr>
          <p:cNvPr id="205" name="Shape 205"/>
          <p:cNvSpPr/>
          <p:nvPr>
            <p:ph type="sldNum" sz="quarter" idx="2"/>
          </p:nvPr>
        </p:nvSpPr>
        <p:spPr>
          <a:xfrm>
            <a:off x="12376264" y="9207500"/>
            <a:ext cx="253975" cy="3810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06" name="Shape 206"/>
          <p:cNvSpPr/>
          <p:nvPr/>
        </p:nvSpPr>
        <p:spPr>
          <a:xfrm>
            <a:off x="3239055" y="1765098"/>
            <a:ext cx="2385865" cy="768294"/>
          </a:xfrm>
          <a:prstGeom prst="rect">
            <a:avLst/>
          </a:prstGeom>
          <a:solidFill>
            <a:srgbClr val="FFFFFF"/>
          </a:solidFill>
          <a:ln w="25400">
            <a:solidFill>
              <a:schemeClr val="accent1"/>
            </a:solidFill>
            <a:bevel/>
          </a:ln>
          <a:extLst>
            <a:ext uri="{C572A759-6A51-4108-AA02-DFA0A04FC94B}">
              <ma14:wrappingTextBoxFlag xmlns:ma14="http://schemas.microsoft.com/office/mac/drawingml/2011/main" val="1"/>
            </a:ext>
          </a:extLst>
        </p:spPr>
        <p:txBody>
          <a:bodyPr lIns="50800" tIns="50800" rIns="50800" bIns="50800" anchor="ctr"/>
          <a:lstStyle>
            <a:lvl1pPr>
              <a:defRPr sz="1800"/>
            </a:lvl1pPr>
          </a:lstStyle>
          <a:p>
            <a:pPr/>
            <a:r>
              <a:t>Chat Application</a:t>
            </a:r>
          </a:p>
        </p:txBody>
      </p:sp>
      <p:sp>
        <p:nvSpPr>
          <p:cNvPr id="207" name="Shape 207"/>
          <p:cNvSpPr/>
          <p:nvPr/>
        </p:nvSpPr>
        <p:spPr>
          <a:xfrm>
            <a:off x="2750449" y="3320798"/>
            <a:ext cx="1856673" cy="651098"/>
          </a:xfrm>
          <a:prstGeom prst="rect">
            <a:avLst/>
          </a:prstGeom>
          <a:solidFill>
            <a:srgbClr val="FFFFFF"/>
          </a:solidFill>
          <a:ln w="25400">
            <a:solidFill>
              <a:schemeClr val="accent1"/>
            </a:solidFill>
            <a:bevel/>
          </a:ln>
          <a:extLst>
            <a:ext uri="{C572A759-6A51-4108-AA02-DFA0A04FC94B}">
              <ma14:wrappingTextBoxFlag xmlns:ma14="http://schemas.microsoft.com/office/mac/drawingml/2011/main" val="1"/>
            </a:ext>
          </a:extLst>
        </p:spPr>
        <p:txBody>
          <a:bodyPr lIns="50800" tIns="50800" rIns="50800" bIns="50800" anchor="ctr"/>
          <a:lstStyle>
            <a:lvl1pPr>
              <a:defRPr sz="1800"/>
            </a:lvl1pPr>
          </a:lstStyle>
          <a:p>
            <a:pPr/>
            <a:r>
              <a:t>App Instance 1</a:t>
            </a:r>
          </a:p>
        </p:txBody>
      </p:sp>
      <p:sp>
        <p:nvSpPr>
          <p:cNvPr id="208" name="Shape 208"/>
          <p:cNvSpPr/>
          <p:nvPr/>
        </p:nvSpPr>
        <p:spPr>
          <a:xfrm flipH="1">
            <a:off x="3215744" y="2546820"/>
            <a:ext cx="372671" cy="787648"/>
          </a:xfrm>
          <a:prstGeom prst="line">
            <a:avLst/>
          </a:prstGeom>
          <a:ln w="25400">
            <a:solidFill>
              <a:schemeClr val="accent1"/>
            </a:solidFill>
            <a:bevel/>
            <a:tailEnd type="triangle"/>
          </a:ln>
        </p:spPr>
        <p:txBody>
          <a:bodyPr lIns="45718" tIns="45718" rIns="45718" bIns="45718"/>
          <a:lstStyle/>
          <a:p>
            <a:pPr algn="l" defTabSz="457200">
              <a:defRPr sz="1200">
                <a:latin typeface="Helvetica"/>
                <a:ea typeface="Helvetica"/>
                <a:cs typeface="Helvetica"/>
                <a:sym typeface="Helvetica"/>
              </a:defRPr>
            </a:pPr>
          </a:p>
        </p:txBody>
      </p:sp>
      <p:sp>
        <p:nvSpPr>
          <p:cNvPr id="209" name="Shape 209"/>
          <p:cNvSpPr/>
          <p:nvPr/>
        </p:nvSpPr>
        <p:spPr>
          <a:xfrm>
            <a:off x="2590291" y="4500189"/>
            <a:ext cx="2176989" cy="639460"/>
          </a:xfrm>
          <a:prstGeom prst="rect">
            <a:avLst/>
          </a:prstGeom>
          <a:solidFill>
            <a:srgbClr val="FFFFFF"/>
          </a:solidFill>
          <a:ln w="25400">
            <a:solidFill>
              <a:schemeClr val="accent1"/>
            </a:solidFill>
            <a:bevel/>
          </a:ln>
          <a:extLst>
            <a:ext uri="{C572A759-6A51-4108-AA02-DFA0A04FC94B}">
              <ma14:wrappingTextBoxFlag xmlns:ma14="http://schemas.microsoft.com/office/mac/drawingml/2011/main" val="1"/>
            </a:ext>
          </a:extLst>
        </p:spPr>
        <p:txBody>
          <a:bodyPr lIns="50800" tIns="50800" rIns="50800" bIns="50800" anchor="ctr"/>
          <a:lstStyle>
            <a:lvl1pPr>
              <a:defRPr sz="1800"/>
            </a:lvl1pPr>
          </a:lstStyle>
          <a:p>
            <a:pPr/>
            <a:r>
              <a:t>Virtual Browser 1</a:t>
            </a:r>
          </a:p>
        </p:txBody>
      </p:sp>
      <p:sp>
        <p:nvSpPr>
          <p:cNvPr id="210" name="Shape 210"/>
          <p:cNvSpPr/>
          <p:nvPr/>
        </p:nvSpPr>
        <p:spPr>
          <a:xfrm flipH="1">
            <a:off x="2863763" y="3969803"/>
            <a:ext cx="237528" cy="525214"/>
          </a:xfrm>
          <a:prstGeom prst="line">
            <a:avLst/>
          </a:prstGeom>
          <a:ln w="25400">
            <a:solidFill>
              <a:schemeClr val="accent1"/>
            </a:solidFill>
            <a:bevel/>
            <a:tailEnd type="triangle"/>
          </a:ln>
        </p:spPr>
        <p:txBody>
          <a:bodyPr lIns="45718" tIns="45718" rIns="45718" bIns="45718"/>
          <a:lstStyle/>
          <a:p>
            <a:pPr algn="l" defTabSz="457200">
              <a:defRPr sz="1200">
                <a:latin typeface="Helvetica"/>
                <a:ea typeface="Helvetica"/>
                <a:cs typeface="Helvetica"/>
                <a:sym typeface="Helvetica"/>
              </a:defRPr>
            </a:pPr>
          </a:p>
        </p:txBody>
      </p:sp>
      <p:sp>
        <p:nvSpPr>
          <p:cNvPr id="211" name="Shape 211"/>
          <p:cNvSpPr/>
          <p:nvPr/>
        </p:nvSpPr>
        <p:spPr>
          <a:xfrm>
            <a:off x="5128227" y="4548237"/>
            <a:ext cx="1856673" cy="629437"/>
          </a:xfrm>
          <a:prstGeom prst="rect">
            <a:avLst/>
          </a:prstGeom>
          <a:solidFill>
            <a:srgbClr val="FFFFFF"/>
          </a:solidFill>
          <a:ln w="25400">
            <a:solidFill>
              <a:schemeClr val="accent1"/>
            </a:solidFill>
            <a:bevel/>
          </a:ln>
          <a:extLst>
            <a:ext uri="{C572A759-6A51-4108-AA02-DFA0A04FC94B}">
              <ma14:wrappingTextBoxFlag xmlns:ma14="http://schemas.microsoft.com/office/mac/drawingml/2011/main" val="1"/>
            </a:ext>
          </a:extLst>
        </p:spPr>
        <p:txBody>
          <a:bodyPr lIns="50800" tIns="50800" rIns="50800" bIns="50800" anchor="ctr"/>
          <a:lstStyle>
            <a:lvl1pPr>
              <a:defRPr sz="1800"/>
            </a:lvl1pPr>
          </a:lstStyle>
          <a:p>
            <a:pPr/>
            <a:r>
              <a:t>Virtual Browser 2</a:t>
            </a:r>
          </a:p>
        </p:txBody>
      </p:sp>
      <p:sp>
        <p:nvSpPr>
          <p:cNvPr id="212" name="Shape 212"/>
          <p:cNvSpPr/>
          <p:nvPr/>
        </p:nvSpPr>
        <p:spPr>
          <a:xfrm>
            <a:off x="3641102" y="4001576"/>
            <a:ext cx="2408305" cy="494249"/>
          </a:xfrm>
          <a:prstGeom prst="line">
            <a:avLst/>
          </a:prstGeom>
          <a:ln w="25400">
            <a:solidFill>
              <a:schemeClr val="accent1"/>
            </a:solidFill>
            <a:bevel/>
            <a:tailEnd type="triangle"/>
          </a:ln>
        </p:spPr>
        <p:txBody>
          <a:bodyPr lIns="45718" tIns="45718" rIns="45718" bIns="45718"/>
          <a:lstStyle/>
          <a:p>
            <a:pPr algn="l" defTabSz="457200">
              <a:defRPr sz="1200">
                <a:latin typeface="Helvetica"/>
                <a:ea typeface="Helvetica"/>
                <a:cs typeface="Helvetica"/>
                <a:sym typeface="Helvetica"/>
              </a:defRPr>
            </a:pPr>
          </a:p>
        </p:txBody>
      </p:sp>
      <p:pic>
        <p:nvPicPr>
          <p:cNvPr id="213" name="pasted-image.png"/>
          <p:cNvPicPr>
            <a:picLocks noChangeAspect="1"/>
          </p:cNvPicPr>
          <p:nvPr/>
        </p:nvPicPr>
        <p:blipFill>
          <a:blip r:embed="rId2">
            <a:extLst/>
          </a:blip>
          <a:stretch>
            <a:fillRect/>
          </a:stretch>
        </p:blipFill>
        <p:spPr>
          <a:xfrm>
            <a:off x="3008597" y="6311715"/>
            <a:ext cx="793694" cy="793694"/>
          </a:xfrm>
          <a:prstGeom prst="rect">
            <a:avLst/>
          </a:prstGeom>
          <a:ln w="12700">
            <a:miter lim="400000"/>
          </a:ln>
        </p:spPr>
      </p:pic>
      <p:pic>
        <p:nvPicPr>
          <p:cNvPr id="214" name="pasted-image.png"/>
          <p:cNvPicPr>
            <a:picLocks noChangeAspect="1"/>
          </p:cNvPicPr>
          <p:nvPr/>
        </p:nvPicPr>
        <p:blipFill>
          <a:blip r:embed="rId2">
            <a:extLst/>
          </a:blip>
          <a:srcRect l="0" t="0" r="0" b="0"/>
          <a:stretch>
            <a:fillRect/>
          </a:stretch>
        </p:blipFill>
        <p:spPr>
          <a:xfrm>
            <a:off x="5304367" y="6311715"/>
            <a:ext cx="793694" cy="793694"/>
          </a:xfrm>
          <a:prstGeom prst="rect">
            <a:avLst/>
          </a:prstGeom>
          <a:ln w="12700">
            <a:miter lim="400000"/>
          </a:ln>
        </p:spPr>
      </p:pic>
      <p:sp>
        <p:nvSpPr>
          <p:cNvPr id="215" name="Shape 215"/>
          <p:cNvSpPr/>
          <p:nvPr/>
        </p:nvSpPr>
        <p:spPr>
          <a:xfrm flipV="1">
            <a:off x="3307420" y="2645572"/>
            <a:ext cx="447942" cy="3409766"/>
          </a:xfrm>
          <a:prstGeom prst="line">
            <a:avLst/>
          </a:prstGeom>
          <a:ln w="25400">
            <a:solidFill>
              <a:schemeClr val="accent1"/>
            </a:solidFill>
            <a:bevel/>
            <a:tailEnd type="triangle"/>
          </a:ln>
        </p:spPr>
        <p:txBody>
          <a:bodyPr lIns="45718" tIns="45718" rIns="45718" bIns="45718"/>
          <a:lstStyle/>
          <a:p>
            <a:pPr algn="l" defTabSz="457200">
              <a:defRPr sz="1200">
                <a:latin typeface="Helvetica"/>
                <a:ea typeface="Helvetica"/>
                <a:cs typeface="Helvetica"/>
                <a:sym typeface="Helvetica"/>
              </a:defRPr>
            </a:pPr>
          </a:p>
        </p:txBody>
      </p:sp>
      <p:sp>
        <p:nvSpPr>
          <p:cNvPr id="216" name="Shape 216"/>
          <p:cNvSpPr/>
          <p:nvPr/>
        </p:nvSpPr>
        <p:spPr>
          <a:xfrm>
            <a:off x="5814848" y="1752398"/>
            <a:ext cx="3132099" cy="381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1800" u="sng">
                <a:hlinkClick r:id="rId3" invalidUrl="" action="" tgtFrame="" tooltip="" history="1" highlightClick="0" endSnd="0"/>
              </a:defRPr>
            </a:lvl1pPr>
          </a:lstStyle>
          <a:p>
            <a:pPr>
              <a:defRPr u="none"/>
            </a:pPr>
            <a:r>
              <a:rPr u="sng">
                <a:hlinkClick r:id="rId3" invalidUrl="" action="" tgtFrame="" tooltip="" history="1" highlightClick="0" endSnd="0"/>
              </a:rPr>
              <a:t>http://example.com/chat</a:t>
            </a:r>
          </a:p>
        </p:txBody>
      </p:sp>
      <p:sp>
        <p:nvSpPr>
          <p:cNvPr id="217" name="Shape 217"/>
          <p:cNvSpPr/>
          <p:nvPr/>
        </p:nvSpPr>
        <p:spPr>
          <a:xfrm>
            <a:off x="314620" y="5222878"/>
            <a:ext cx="3132099" cy="381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1800" u="sng">
                <a:hlinkClick r:id="rId3" invalidUrl="" action="" tgtFrame="" tooltip="" history="1" highlightClick="0" endSnd="0"/>
              </a:defRPr>
            </a:lvl1pPr>
          </a:lstStyle>
          <a:p>
            <a:pPr>
              <a:defRPr u="none"/>
            </a:pPr>
            <a:r>
              <a:rPr u="sng">
                <a:hlinkClick r:id="rId3" invalidUrl="" action="" tgtFrame="" tooltip="" history="1" highlightClick="0" endSnd="0"/>
              </a:rPr>
              <a:t>http://example.com/chat</a:t>
            </a:r>
          </a:p>
        </p:txBody>
      </p:sp>
      <p:sp>
        <p:nvSpPr>
          <p:cNvPr id="218" name="Shape 218"/>
          <p:cNvSpPr/>
          <p:nvPr/>
        </p:nvSpPr>
        <p:spPr>
          <a:xfrm>
            <a:off x="7866484" y="3262200"/>
            <a:ext cx="2385865" cy="768294"/>
          </a:xfrm>
          <a:prstGeom prst="rect">
            <a:avLst/>
          </a:prstGeom>
          <a:solidFill>
            <a:srgbClr val="FFFFFF"/>
          </a:solidFill>
          <a:ln w="25400">
            <a:solidFill>
              <a:schemeClr val="accent1"/>
            </a:solidFill>
            <a:bevel/>
          </a:ln>
          <a:extLst>
            <a:ext uri="{C572A759-6A51-4108-AA02-DFA0A04FC94B}">
              <ma14:wrappingTextBoxFlag xmlns:ma14="http://schemas.microsoft.com/office/mac/drawingml/2011/main" val="1"/>
            </a:ext>
          </a:extLst>
        </p:spPr>
        <p:txBody>
          <a:bodyPr lIns="50800" tIns="50800" rIns="50800" bIns="50800" anchor="ctr"/>
          <a:lstStyle>
            <a:lvl1pPr>
              <a:defRPr sz="1800"/>
            </a:lvl1pPr>
          </a:lstStyle>
          <a:p>
            <a:pPr/>
            <a:r>
              <a:t>Landing Page</a:t>
            </a:r>
          </a:p>
        </p:txBody>
      </p:sp>
      <p:sp>
        <p:nvSpPr>
          <p:cNvPr id="219" name="Shape 219"/>
          <p:cNvSpPr/>
          <p:nvPr/>
        </p:nvSpPr>
        <p:spPr>
          <a:xfrm flipH="1">
            <a:off x="3737440" y="2531432"/>
            <a:ext cx="753763" cy="3640434"/>
          </a:xfrm>
          <a:prstGeom prst="line">
            <a:avLst/>
          </a:prstGeom>
          <a:ln w="25400">
            <a:solidFill>
              <a:schemeClr val="accent1"/>
            </a:solidFill>
            <a:bevel/>
            <a:tailEnd type="triangle"/>
          </a:ln>
        </p:spPr>
        <p:txBody>
          <a:bodyPr lIns="45718" tIns="45718" rIns="45718" bIns="45718"/>
          <a:lstStyle/>
          <a:p>
            <a:pPr algn="l" defTabSz="457200">
              <a:defRPr sz="1200">
                <a:latin typeface="Helvetica"/>
                <a:ea typeface="Helvetica"/>
                <a:cs typeface="Helvetica"/>
                <a:sym typeface="Helvetica"/>
              </a:defRPr>
            </a:pPr>
          </a:p>
        </p:txBody>
      </p:sp>
      <p:sp>
        <p:nvSpPr>
          <p:cNvPr id="220" name="Shape 220"/>
          <p:cNvSpPr/>
          <p:nvPr/>
        </p:nvSpPr>
        <p:spPr>
          <a:xfrm>
            <a:off x="4329498" y="2650624"/>
            <a:ext cx="3132099" cy="381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1800"/>
            </a:lvl1pPr>
          </a:lstStyle>
          <a:p>
            <a:pPr/>
            <a:r>
              <a:t>redirect to landing page</a:t>
            </a:r>
          </a:p>
        </p:txBody>
      </p:sp>
      <p:sp>
        <p:nvSpPr>
          <p:cNvPr id="221" name="Shape 221"/>
          <p:cNvSpPr/>
          <p:nvPr/>
        </p:nvSpPr>
        <p:spPr>
          <a:xfrm flipV="1">
            <a:off x="3932097" y="4092995"/>
            <a:ext cx="4255205" cy="2383811"/>
          </a:xfrm>
          <a:prstGeom prst="line">
            <a:avLst/>
          </a:prstGeom>
          <a:ln w="25400">
            <a:solidFill>
              <a:schemeClr val="accent1"/>
            </a:solidFill>
            <a:bevel/>
            <a:tailEnd type="triangle"/>
          </a:ln>
        </p:spPr>
        <p:txBody>
          <a:bodyPr lIns="45718" tIns="45718" rIns="45718" bIns="45718"/>
          <a:lstStyle/>
          <a:p>
            <a:pPr algn="l" defTabSz="457200">
              <a:defRPr sz="1200">
                <a:latin typeface="Helvetica"/>
                <a:ea typeface="Helvetica"/>
                <a:cs typeface="Helvetica"/>
                <a:sym typeface="Helvetica"/>
              </a:defRPr>
            </a:pPr>
          </a:p>
        </p:txBody>
      </p:sp>
      <p:sp>
        <p:nvSpPr>
          <p:cNvPr id="222" name="Shape 222"/>
          <p:cNvSpPr/>
          <p:nvPr/>
        </p:nvSpPr>
        <p:spPr>
          <a:xfrm flipV="1">
            <a:off x="4059097" y="4219995"/>
            <a:ext cx="4255205" cy="2383811"/>
          </a:xfrm>
          <a:prstGeom prst="line">
            <a:avLst/>
          </a:prstGeom>
          <a:ln w="25400">
            <a:solidFill>
              <a:schemeClr val="accent1"/>
            </a:solidFill>
            <a:bevel/>
            <a:tailEnd type="triangle"/>
          </a:ln>
        </p:spPr>
        <p:txBody>
          <a:bodyPr lIns="45718" tIns="45718" rIns="45718" bIns="45718"/>
          <a:lstStyle/>
          <a:p>
            <a:pPr algn="l" defTabSz="457200">
              <a:defRPr sz="1200">
                <a:latin typeface="Helvetica"/>
                <a:ea typeface="Helvetica"/>
                <a:cs typeface="Helvetica"/>
                <a:sym typeface="Helvetica"/>
              </a:defRPr>
            </a:pPr>
          </a:p>
        </p:txBody>
      </p:sp>
      <p:sp>
        <p:nvSpPr>
          <p:cNvPr id="223" name="Shape 223"/>
          <p:cNvSpPr/>
          <p:nvPr/>
        </p:nvSpPr>
        <p:spPr>
          <a:xfrm>
            <a:off x="5489400" y="5484288"/>
            <a:ext cx="3132099" cy="381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1800"/>
            </a:lvl1pPr>
          </a:lstStyle>
          <a:p>
            <a:pPr/>
            <a:r>
              <a:t>create chat room</a:t>
            </a:r>
          </a:p>
        </p:txBody>
      </p:sp>
      <p:sp>
        <p:nvSpPr>
          <p:cNvPr id="224" name="Shape 224"/>
          <p:cNvSpPr/>
          <p:nvPr/>
        </p:nvSpPr>
        <p:spPr>
          <a:xfrm flipV="1">
            <a:off x="3322005" y="5165071"/>
            <a:ext cx="311591" cy="1249183"/>
          </a:xfrm>
          <a:prstGeom prst="line">
            <a:avLst/>
          </a:prstGeom>
          <a:ln w="25400">
            <a:solidFill>
              <a:schemeClr val="accent1"/>
            </a:solidFill>
            <a:bevel/>
            <a:tailEnd type="triangle"/>
          </a:ln>
        </p:spPr>
        <p:txBody>
          <a:bodyPr lIns="45718" tIns="45718" rIns="45718" bIns="45718"/>
          <a:lstStyle/>
          <a:p>
            <a:pPr algn="l" defTabSz="457200">
              <a:defRPr sz="1200">
                <a:latin typeface="Helvetica"/>
                <a:ea typeface="Helvetica"/>
                <a:cs typeface="Helvetica"/>
                <a:sym typeface="Helvetica"/>
              </a:defRPr>
            </a:pPr>
          </a:p>
        </p:txBody>
      </p:sp>
      <p:sp>
        <p:nvSpPr>
          <p:cNvPr id="225" name="Shape 225"/>
          <p:cNvSpPr/>
          <p:nvPr/>
        </p:nvSpPr>
        <p:spPr>
          <a:xfrm>
            <a:off x="3923079" y="4921933"/>
            <a:ext cx="2515352" cy="1459437"/>
          </a:xfrm>
          <a:prstGeom prst="wedgeEllipseCallout">
            <a:avLst>
              <a:gd name="adj1" fmla="val -59831"/>
              <a:gd name="adj2" fmla="val 53107"/>
            </a:avLst>
          </a:prstGeom>
          <a:gradFill>
            <a:gsLst>
              <a:gs pos="0">
                <a:srgbClr val="FBFBFB"/>
              </a:gs>
              <a:gs pos="100000">
                <a:srgbClr val="BEBEBE"/>
              </a:gs>
            </a:gsLst>
            <a:lin ang="5400000"/>
          </a:gradFill>
          <a:ln w="12700">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p>
            <a:pPr>
              <a:defRPr sz="1800"/>
            </a:pPr>
            <a:r>
              <a:t>share chatroom </a:t>
            </a:r>
            <a:r>
              <a:rPr u="sng">
                <a:hlinkClick r:id="rId4" invalidUrl="" action="" tgtFrame="" tooltip="" history="1" highlightClick="0" endSnd="0"/>
              </a:rPr>
              <a:t>http://example.com/chat/a/1</a:t>
            </a:r>
            <a:r>
              <a:t> </a:t>
            </a:r>
          </a:p>
        </p:txBody>
      </p:sp>
      <p:sp>
        <p:nvSpPr>
          <p:cNvPr id="226" name="Shape 226"/>
          <p:cNvSpPr/>
          <p:nvPr/>
        </p:nvSpPr>
        <p:spPr>
          <a:xfrm flipH="1" flipV="1">
            <a:off x="4475957" y="3984672"/>
            <a:ext cx="1151790" cy="2337554"/>
          </a:xfrm>
          <a:prstGeom prst="line">
            <a:avLst/>
          </a:prstGeom>
          <a:ln w="25400">
            <a:solidFill>
              <a:schemeClr val="accent1"/>
            </a:solidFill>
            <a:bevel/>
            <a:tailEnd type="triangle"/>
          </a:ln>
        </p:spPr>
        <p:txBody>
          <a:bodyPr lIns="45718" tIns="45718" rIns="45718" bIns="45718"/>
          <a:lstStyle/>
          <a:p>
            <a:pPr algn="l" defTabSz="457200">
              <a:defRPr sz="1200">
                <a:latin typeface="Helvetica"/>
                <a:ea typeface="Helvetica"/>
                <a:cs typeface="Helvetica"/>
                <a:sym typeface="Helvetica"/>
              </a:defRPr>
            </a:pPr>
          </a:p>
        </p:txBody>
      </p:sp>
      <p:sp>
        <p:nvSpPr>
          <p:cNvPr id="227" name="Shape 227"/>
          <p:cNvSpPr/>
          <p:nvPr/>
        </p:nvSpPr>
        <p:spPr>
          <a:xfrm>
            <a:off x="5246349" y="5342688"/>
            <a:ext cx="3132099" cy="381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sz="1800"/>
            </a:pPr>
            <a:r>
              <a:rPr u="sng">
                <a:hlinkClick r:id="rId3" invalidUrl="" action="" tgtFrame="" tooltip="" history="1" highlightClick="0" endSnd="0"/>
              </a:rPr>
              <a:t>http://example.com/chat</a:t>
            </a:r>
            <a:r>
              <a:t>/a/1</a:t>
            </a:r>
          </a:p>
        </p:txBody>
      </p:sp>
      <p:sp>
        <p:nvSpPr>
          <p:cNvPr id="228" name="Shape 228"/>
          <p:cNvSpPr/>
          <p:nvPr/>
        </p:nvSpPr>
        <p:spPr>
          <a:xfrm flipV="1">
            <a:off x="5901572" y="5158709"/>
            <a:ext cx="782671" cy="1258672"/>
          </a:xfrm>
          <a:prstGeom prst="line">
            <a:avLst/>
          </a:prstGeom>
          <a:ln w="25400">
            <a:solidFill>
              <a:schemeClr val="accent1"/>
            </a:solidFill>
            <a:bevel/>
            <a:tailEnd type="triangle"/>
          </a:ln>
        </p:spPr>
        <p:txBody>
          <a:bodyPr lIns="45718" tIns="45718" rIns="45718" bIns="45718"/>
          <a:lstStyle/>
          <a:p>
            <a:pPr algn="l" defTabSz="457200">
              <a:defRPr sz="1200">
                <a:latin typeface="Helvetica"/>
                <a:ea typeface="Helvetica"/>
                <a:cs typeface="Helvetica"/>
                <a:sym typeface="Helvetica"/>
              </a:defRPr>
            </a:pPr>
          </a:p>
        </p:txBody>
      </p:sp>
      <p:sp>
        <p:nvSpPr>
          <p:cNvPr id="229" name="Shape 229"/>
          <p:cNvSpPr/>
          <p:nvPr>
            <p:ph type="body" sz="quarter" idx="1"/>
          </p:nvPr>
        </p:nvSpPr>
        <p:spPr>
          <a:xfrm>
            <a:off x="952500" y="7487818"/>
            <a:ext cx="11099800" cy="1402182"/>
          </a:xfrm>
          <a:prstGeom prst="rect">
            <a:avLst/>
          </a:prstGeom>
        </p:spPr>
        <p:txBody>
          <a:bodyPr/>
          <a:lstStyle/>
          <a:p>
            <a:pPr/>
            <a:r>
              <a:t>For users that merely join existing app instances, they do not need to manage virtual browsers</a:t>
            </a:r>
          </a:p>
        </p:txBody>
      </p:sp>
      <p:sp>
        <p:nvSpPr>
          <p:cNvPr id="230" name="Shape 230"/>
          <p:cNvSpPr/>
          <p:nvPr/>
        </p:nvSpPr>
        <p:spPr>
          <a:xfrm>
            <a:off x="42255" y="1957371"/>
            <a:ext cx="3132099" cy="381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b="1" sz="1800">
                <a:latin typeface="Helvetica"/>
                <a:ea typeface="Helvetica"/>
                <a:cs typeface="Helvetica"/>
                <a:sym typeface="Helvetica"/>
              </a:defRPr>
            </a:lvl1pPr>
          </a:lstStyle>
          <a:p>
            <a:pPr/>
            <a:r>
              <a:t>singleBrowserPerUser</a:t>
            </a:r>
          </a:p>
        </p:txBody>
      </p:sp>
    </p:spTree>
  </p:cSld>
  <p:clrMapOvr>
    <a:masterClrMapping/>
  </p:clrMapOvr>
  <p:transition xmlns:p14="http://schemas.microsoft.com/office/powerpoint/2010/main" spd="med" advClick="1" p14:dur="1000"/>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06"/>
                                        </p:tgtEl>
                                        <p:attrNameLst>
                                          <p:attrName>style.visibility</p:attrName>
                                        </p:attrNameLst>
                                      </p:cBhvr>
                                      <p:to>
                                        <p:strVal val="visible"/>
                                      </p:to>
                                    </p:set>
                                  </p:childTnLst>
                                </p:cTn>
                              </p:par>
                            </p:childTnLst>
                          </p:cTn>
                        </p:par>
                        <p:par>
                          <p:cTn id="7" fill="hold">
                            <p:stCondLst>
                              <p:cond delay="0"/>
                            </p:stCondLst>
                            <p:childTnLst>
                              <p:par>
                                <p:cTn id="8" presetClass="entr" nodeType="afterEffect" presetSubtype="0" presetID="1" grpId="2" fill="hold">
                                  <p:stCondLst>
                                    <p:cond delay="0"/>
                                  </p:stCondLst>
                                  <p:iterate type="el" backwards="0">
                                    <p:tmAbs val="0"/>
                                  </p:iterate>
                                  <p:childTnLst>
                                    <p:set>
                                      <p:cBhvr>
                                        <p:cTn id="9" fill="hold"/>
                                        <p:tgtEl>
                                          <p:spTgt spid="216"/>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Class="entr" nodeType="clickEffect" presetSubtype="0" presetID="1" grpId="3" fill="hold">
                                  <p:stCondLst>
                                    <p:cond delay="0"/>
                                  </p:stCondLst>
                                  <p:iterate type="el" backwards="0">
                                    <p:tmAbs val="0"/>
                                  </p:iterate>
                                  <p:childTnLst>
                                    <p:set>
                                      <p:cBhvr>
                                        <p:cTn id="13" fill="hold"/>
                                        <p:tgtEl>
                                          <p:spTgt spid="213"/>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Class="entr" nodeType="clickEffect" presetSubtype="0" presetID="1" grpId="4" fill="hold">
                                  <p:stCondLst>
                                    <p:cond delay="0"/>
                                  </p:stCondLst>
                                  <p:iterate type="el" backwards="0">
                                    <p:tmAbs val="0"/>
                                  </p:iterate>
                                  <p:childTnLst>
                                    <p:set>
                                      <p:cBhvr>
                                        <p:cTn id="17" fill="hold"/>
                                        <p:tgtEl>
                                          <p:spTgt spid="215"/>
                                        </p:tgtEl>
                                        <p:attrNameLst>
                                          <p:attrName>style.visibility</p:attrName>
                                        </p:attrNameLst>
                                      </p:cBhvr>
                                      <p:to>
                                        <p:strVal val="visible"/>
                                      </p:to>
                                    </p:set>
                                  </p:childTnLst>
                                </p:cTn>
                              </p:par>
                            </p:childTnLst>
                          </p:cTn>
                        </p:par>
                        <p:par>
                          <p:cTn id="18" fill="hold">
                            <p:stCondLst>
                              <p:cond delay="0"/>
                            </p:stCondLst>
                            <p:childTnLst>
                              <p:par>
                                <p:cTn id="19" presetClass="entr" nodeType="afterEffect" presetSubtype="0" presetID="1" grpId="5" fill="hold">
                                  <p:stCondLst>
                                    <p:cond delay="0"/>
                                  </p:stCondLst>
                                  <p:iterate type="el" backwards="0">
                                    <p:tmAbs val="0"/>
                                  </p:iterate>
                                  <p:childTnLst>
                                    <p:set>
                                      <p:cBhvr>
                                        <p:cTn id="20" fill="hold"/>
                                        <p:tgtEl>
                                          <p:spTgt spid="21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Class="entr" nodeType="clickEffect" presetSubtype="0" presetID="1" grpId="6" fill="hold">
                                  <p:stCondLst>
                                    <p:cond delay="0"/>
                                  </p:stCondLst>
                                  <p:iterate type="el" backwards="0">
                                    <p:tmAbs val="0"/>
                                  </p:iterate>
                                  <p:childTnLst>
                                    <p:set>
                                      <p:cBhvr>
                                        <p:cTn id="24" fill="hold"/>
                                        <p:tgtEl>
                                          <p:spTgt spid="220"/>
                                        </p:tgtEl>
                                        <p:attrNameLst>
                                          <p:attrName>style.visibility</p:attrName>
                                        </p:attrNameLst>
                                      </p:cBhvr>
                                      <p:to>
                                        <p:strVal val="visible"/>
                                      </p:to>
                                    </p:set>
                                  </p:childTnLst>
                                </p:cTn>
                              </p:par>
                            </p:childTnLst>
                          </p:cTn>
                        </p:par>
                        <p:par>
                          <p:cTn id="25" fill="hold">
                            <p:stCondLst>
                              <p:cond delay="0"/>
                            </p:stCondLst>
                            <p:childTnLst>
                              <p:par>
                                <p:cTn id="26" presetClass="entr" nodeType="afterEffect" presetSubtype="0" presetID="1" grpId="7" fill="hold">
                                  <p:stCondLst>
                                    <p:cond delay="0"/>
                                  </p:stCondLst>
                                  <p:iterate type="el" backwards="0">
                                    <p:tmAbs val="0"/>
                                  </p:iterate>
                                  <p:childTnLst>
                                    <p:set>
                                      <p:cBhvr>
                                        <p:cTn id="27" fill="hold"/>
                                        <p:tgtEl>
                                          <p:spTgt spid="219"/>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Class="exit" nodeType="clickEffect" presetSubtype="0" presetID="1" grpId="8" fill="hold">
                                  <p:stCondLst>
                                    <p:cond delay="0"/>
                                  </p:stCondLst>
                                  <p:iterate type="el" backwards="0">
                                    <p:tmAbs val="0"/>
                                  </p:iterate>
                                  <p:childTnLst>
                                    <p:set>
                                      <p:cBhvr>
                                        <p:cTn id="31" fill="hold">
                                          <p:stCondLst>
                                            <p:cond delay="0"/>
                                          </p:stCondLst>
                                        </p:cTn>
                                        <p:tgtEl>
                                          <p:spTgt spid="215"/>
                                        </p:tgtEl>
                                        <p:attrNameLst>
                                          <p:attrName>style.visibility</p:attrName>
                                        </p:attrNameLst>
                                      </p:cBhvr>
                                      <p:to>
                                        <p:strVal val="hidden"/>
                                      </p:to>
                                    </p:set>
                                  </p:childTnLst>
                                </p:cTn>
                              </p:par>
                            </p:childTnLst>
                          </p:cTn>
                        </p:par>
                        <p:par>
                          <p:cTn id="32" fill="hold">
                            <p:stCondLst>
                              <p:cond delay="0"/>
                            </p:stCondLst>
                            <p:childTnLst>
                              <p:par>
                                <p:cTn id="33" presetClass="exit" nodeType="afterEffect" presetSubtype="0" presetID="1" grpId="9" fill="hold">
                                  <p:stCondLst>
                                    <p:cond delay="0"/>
                                  </p:stCondLst>
                                  <p:iterate type="el" backwards="0">
                                    <p:tmAbs val="0"/>
                                  </p:iterate>
                                  <p:childTnLst>
                                    <p:set>
                                      <p:cBhvr>
                                        <p:cTn id="34" fill="hold">
                                          <p:stCondLst>
                                            <p:cond delay="0"/>
                                          </p:stCondLst>
                                        </p:cTn>
                                        <p:tgtEl>
                                          <p:spTgt spid="217"/>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Class="entr" nodeType="clickEffect" presetSubtype="0" presetID="1" grpId="10" fill="hold">
                                  <p:stCondLst>
                                    <p:cond delay="0"/>
                                  </p:stCondLst>
                                  <p:iterate type="el" backwards="0">
                                    <p:tmAbs val="0"/>
                                  </p:iterate>
                                  <p:childTnLst>
                                    <p:set>
                                      <p:cBhvr>
                                        <p:cTn id="38" fill="hold"/>
                                        <p:tgtEl>
                                          <p:spTgt spid="21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Class="entr" nodeType="clickEffect" presetSubtype="0" presetID="1" grpId="11" fill="hold">
                                  <p:stCondLst>
                                    <p:cond delay="0"/>
                                  </p:stCondLst>
                                  <p:iterate type="el" backwards="0">
                                    <p:tmAbs val="0"/>
                                  </p:iterate>
                                  <p:childTnLst>
                                    <p:set>
                                      <p:cBhvr>
                                        <p:cTn id="42" fill="hold"/>
                                        <p:tgtEl>
                                          <p:spTgt spid="221"/>
                                        </p:tgtEl>
                                        <p:attrNameLst>
                                          <p:attrName>style.visibility</p:attrName>
                                        </p:attrNameLst>
                                      </p:cBhvr>
                                      <p:to>
                                        <p:strVal val="visible"/>
                                      </p:to>
                                    </p:set>
                                  </p:childTnLst>
                                </p:cTn>
                              </p:par>
                            </p:childTnLst>
                          </p:cTn>
                        </p:par>
                        <p:par>
                          <p:cTn id="43" fill="hold">
                            <p:stCondLst>
                              <p:cond delay="0"/>
                            </p:stCondLst>
                            <p:childTnLst>
                              <p:par>
                                <p:cTn id="44" presetClass="exit" nodeType="afterEffect" presetSubtype="0" presetID="1" grpId="12" fill="hold">
                                  <p:stCondLst>
                                    <p:cond delay="0"/>
                                  </p:stCondLst>
                                  <p:iterate type="el" backwards="0">
                                    <p:tmAbs val="0"/>
                                  </p:iterate>
                                  <p:childTnLst>
                                    <p:set>
                                      <p:cBhvr>
                                        <p:cTn id="45" fill="hold">
                                          <p:stCondLst>
                                            <p:cond delay="0"/>
                                          </p:stCondLst>
                                        </p:cTn>
                                        <p:tgtEl>
                                          <p:spTgt spid="219"/>
                                        </p:tgtEl>
                                        <p:attrNameLst>
                                          <p:attrName>style.visibility</p:attrName>
                                        </p:attrNameLst>
                                      </p:cBhvr>
                                      <p:to>
                                        <p:strVal val="hidden"/>
                                      </p:to>
                                    </p:set>
                                  </p:childTnLst>
                                </p:cTn>
                              </p:par>
                            </p:childTnLst>
                          </p:cTn>
                        </p:par>
                        <p:par>
                          <p:cTn id="46" fill="hold">
                            <p:stCondLst>
                              <p:cond delay="0"/>
                            </p:stCondLst>
                            <p:childTnLst>
                              <p:par>
                                <p:cTn id="47" presetClass="exit" nodeType="afterEffect" presetSubtype="0" presetID="1" grpId="13" fill="hold">
                                  <p:stCondLst>
                                    <p:cond delay="0"/>
                                  </p:stCondLst>
                                  <p:iterate type="el" backwards="0">
                                    <p:tmAbs val="0"/>
                                  </p:iterate>
                                  <p:childTnLst>
                                    <p:set>
                                      <p:cBhvr>
                                        <p:cTn id="48" fill="hold">
                                          <p:stCondLst>
                                            <p:cond delay="0"/>
                                          </p:stCondLst>
                                        </p:cTn>
                                        <p:tgtEl>
                                          <p:spTgt spid="220"/>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Class="entr" nodeType="clickEffect" presetSubtype="0" presetID="1" grpId="14" fill="hold">
                                  <p:stCondLst>
                                    <p:cond delay="0"/>
                                  </p:stCondLst>
                                  <p:iterate type="el" backwards="0">
                                    <p:tmAbs val="0"/>
                                  </p:iterate>
                                  <p:childTnLst>
                                    <p:set>
                                      <p:cBhvr>
                                        <p:cTn id="52" fill="hold"/>
                                        <p:tgtEl>
                                          <p:spTgt spid="222"/>
                                        </p:tgtEl>
                                        <p:attrNameLst>
                                          <p:attrName>style.visibility</p:attrName>
                                        </p:attrNameLst>
                                      </p:cBhvr>
                                      <p:to>
                                        <p:strVal val="visible"/>
                                      </p:to>
                                    </p:set>
                                  </p:childTnLst>
                                </p:cTn>
                              </p:par>
                            </p:childTnLst>
                          </p:cTn>
                        </p:par>
                        <p:par>
                          <p:cTn id="53" fill="hold">
                            <p:stCondLst>
                              <p:cond delay="0"/>
                            </p:stCondLst>
                            <p:childTnLst>
                              <p:par>
                                <p:cTn id="54" presetClass="entr" nodeType="afterEffect" presetSubtype="0" presetID="1" grpId="15" fill="hold">
                                  <p:stCondLst>
                                    <p:cond delay="0"/>
                                  </p:stCondLst>
                                  <p:iterate type="el" backwards="0">
                                    <p:tmAbs val="0"/>
                                  </p:iterate>
                                  <p:childTnLst>
                                    <p:set>
                                      <p:cBhvr>
                                        <p:cTn id="55" fill="hold"/>
                                        <p:tgtEl>
                                          <p:spTgt spid="223"/>
                                        </p:tgtEl>
                                        <p:attrNameLst>
                                          <p:attrName>style.visibility</p:attrName>
                                        </p:attrNameLst>
                                      </p:cBhvr>
                                      <p:to>
                                        <p:strVal val="visible"/>
                                      </p:to>
                                    </p:set>
                                  </p:childTnLst>
                                </p:cTn>
                              </p:par>
                            </p:childTnLst>
                          </p:cTn>
                        </p:par>
                        <p:par>
                          <p:cTn id="56" fill="hold">
                            <p:stCondLst>
                              <p:cond delay="0"/>
                            </p:stCondLst>
                            <p:childTnLst>
                              <p:par>
                                <p:cTn id="57" presetClass="exit" nodeType="afterEffect" presetSubtype="0" presetID="1" grpId="16" fill="hold">
                                  <p:stCondLst>
                                    <p:cond delay="0"/>
                                  </p:stCondLst>
                                  <p:iterate type="el" backwards="0">
                                    <p:tmAbs val="0"/>
                                  </p:iterate>
                                  <p:childTnLst>
                                    <p:set>
                                      <p:cBhvr>
                                        <p:cTn id="58" fill="hold">
                                          <p:stCondLst>
                                            <p:cond delay="0"/>
                                          </p:stCondLst>
                                        </p:cTn>
                                        <p:tgtEl>
                                          <p:spTgt spid="221"/>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Class="entr" nodeType="clickEffect" presetSubtype="0" presetID="1" grpId="17" fill="hold">
                                  <p:stCondLst>
                                    <p:cond delay="0"/>
                                  </p:stCondLst>
                                  <p:iterate type="el" backwards="0">
                                    <p:tmAbs val="0"/>
                                  </p:iterate>
                                  <p:childTnLst>
                                    <p:set>
                                      <p:cBhvr>
                                        <p:cTn id="62" fill="hold"/>
                                        <p:tgtEl>
                                          <p:spTgt spid="208"/>
                                        </p:tgtEl>
                                        <p:attrNameLst>
                                          <p:attrName>style.visibility</p:attrName>
                                        </p:attrNameLst>
                                      </p:cBhvr>
                                      <p:to>
                                        <p:strVal val="visible"/>
                                      </p:to>
                                    </p:set>
                                  </p:childTnLst>
                                </p:cTn>
                              </p:par>
                            </p:childTnLst>
                          </p:cTn>
                        </p:par>
                        <p:par>
                          <p:cTn id="63" fill="hold">
                            <p:stCondLst>
                              <p:cond delay="0"/>
                            </p:stCondLst>
                            <p:childTnLst>
                              <p:par>
                                <p:cTn id="64" presetClass="entr" nodeType="afterEffect" presetSubtype="0" presetID="1" grpId="18" fill="hold">
                                  <p:stCondLst>
                                    <p:cond delay="0"/>
                                  </p:stCondLst>
                                  <p:iterate type="el" backwards="0">
                                    <p:tmAbs val="0"/>
                                  </p:iterate>
                                  <p:childTnLst>
                                    <p:set>
                                      <p:cBhvr>
                                        <p:cTn id="65" fill="hold"/>
                                        <p:tgtEl>
                                          <p:spTgt spid="207"/>
                                        </p:tgtEl>
                                        <p:attrNameLst>
                                          <p:attrName>style.visibility</p:attrName>
                                        </p:attrNameLst>
                                      </p:cBhvr>
                                      <p:to>
                                        <p:strVal val="visible"/>
                                      </p:to>
                                    </p:set>
                                  </p:childTnLst>
                                </p:cTn>
                              </p:par>
                            </p:childTnLst>
                          </p:cTn>
                        </p:par>
                        <p:par>
                          <p:cTn id="66" fill="hold">
                            <p:stCondLst>
                              <p:cond delay="0"/>
                            </p:stCondLst>
                            <p:childTnLst>
                              <p:par>
                                <p:cTn id="67" presetClass="entr" nodeType="afterEffect" presetSubtype="0" presetID="1" grpId="19" fill="hold">
                                  <p:stCondLst>
                                    <p:cond delay="0"/>
                                  </p:stCondLst>
                                  <p:iterate type="el" backwards="0">
                                    <p:tmAbs val="0"/>
                                  </p:iterate>
                                  <p:childTnLst>
                                    <p:set>
                                      <p:cBhvr>
                                        <p:cTn id="68" fill="hold"/>
                                        <p:tgtEl>
                                          <p:spTgt spid="210"/>
                                        </p:tgtEl>
                                        <p:attrNameLst>
                                          <p:attrName>style.visibility</p:attrName>
                                        </p:attrNameLst>
                                      </p:cBhvr>
                                      <p:to>
                                        <p:strVal val="visible"/>
                                      </p:to>
                                    </p:set>
                                  </p:childTnLst>
                                </p:cTn>
                              </p:par>
                            </p:childTnLst>
                          </p:cTn>
                        </p:par>
                        <p:par>
                          <p:cTn id="69" fill="hold">
                            <p:stCondLst>
                              <p:cond delay="0"/>
                            </p:stCondLst>
                            <p:childTnLst>
                              <p:par>
                                <p:cTn id="70" presetClass="entr" nodeType="afterEffect" presetSubtype="0" presetID="1" grpId="20" fill="hold">
                                  <p:stCondLst>
                                    <p:cond delay="0"/>
                                  </p:stCondLst>
                                  <p:iterate type="el" backwards="0">
                                    <p:tmAbs val="0"/>
                                  </p:iterate>
                                  <p:childTnLst>
                                    <p:set>
                                      <p:cBhvr>
                                        <p:cTn id="71" fill="hold"/>
                                        <p:tgtEl>
                                          <p:spTgt spid="209"/>
                                        </p:tgtEl>
                                        <p:attrNameLst>
                                          <p:attrName>style.visibility</p:attrName>
                                        </p:attrNameLst>
                                      </p:cBhvr>
                                      <p:to>
                                        <p:strVal val="visible"/>
                                      </p:to>
                                    </p:set>
                                  </p:childTnLst>
                                </p:cTn>
                              </p:par>
                            </p:childTnLst>
                          </p:cTn>
                        </p:par>
                      </p:childTnLst>
                    </p:cTn>
                  </p:par>
                  <p:par>
                    <p:cTn id="72" fill="hold">
                      <p:stCondLst>
                        <p:cond delay="indefinite"/>
                      </p:stCondLst>
                      <p:childTnLst>
                        <p:par>
                          <p:cTn id="73" fill="hold">
                            <p:stCondLst>
                              <p:cond delay="0"/>
                            </p:stCondLst>
                            <p:childTnLst>
                              <p:par>
                                <p:cTn id="74" presetClass="entr" nodeType="clickEffect" presetSubtype="0" presetID="1" grpId="21" fill="hold">
                                  <p:stCondLst>
                                    <p:cond delay="0"/>
                                  </p:stCondLst>
                                  <p:iterate type="el" backwards="0">
                                    <p:tmAbs val="0"/>
                                  </p:iterate>
                                  <p:childTnLst>
                                    <p:set>
                                      <p:cBhvr>
                                        <p:cTn id="75" fill="hold"/>
                                        <p:tgtEl>
                                          <p:spTgt spid="224"/>
                                        </p:tgtEl>
                                        <p:attrNameLst>
                                          <p:attrName>style.visibility</p:attrName>
                                        </p:attrNameLst>
                                      </p:cBhvr>
                                      <p:to>
                                        <p:strVal val="visible"/>
                                      </p:to>
                                    </p:set>
                                  </p:childTnLst>
                                </p:cTn>
                              </p:par>
                            </p:childTnLst>
                          </p:cTn>
                        </p:par>
                      </p:childTnLst>
                    </p:cTn>
                  </p:par>
                  <p:par>
                    <p:cTn id="76" fill="hold">
                      <p:stCondLst>
                        <p:cond delay="indefinite"/>
                      </p:stCondLst>
                      <p:childTnLst>
                        <p:par>
                          <p:cTn id="77" fill="hold">
                            <p:stCondLst>
                              <p:cond delay="0"/>
                            </p:stCondLst>
                            <p:childTnLst>
                              <p:par>
                                <p:cTn id="78" presetClass="exit" nodeType="clickEffect" presetSubtype="0" presetID="1" grpId="22" fill="hold">
                                  <p:stCondLst>
                                    <p:cond delay="0"/>
                                  </p:stCondLst>
                                  <p:iterate type="el" backwards="0">
                                    <p:tmAbs val="0"/>
                                  </p:iterate>
                                  <p:childTnLst>
                                    <p:set>
                                      <p:cBhvr>
                                        <p:cTn id="79" fill="hold">
                                          <p:stCondLst>
                                            <p:cond delay="0"/>
                                          </p:stCondLst>
                                        </p:cTn>
                                        <p:tgtEl>
                                          <p:spTgt spid="218"/>
                                        </p:tgtEl>
                                        <p:attrNameLst>
                                          <p:attrName>style.visibility</p:attrName>
                                        </p:attrNameLst>
                                      </p:cBhvr>
                                      <p:to>
                                        <p:strVal val="hidden"/>
                                      </p:to>
                                    </p:set>
                                  </p:childTnLst>
                                </p:cTn>
                              </p:par>
                            </p:childTnLst>
                          </p:cTn>
                        </p:par>
                        <p:par>
                          <p:cTn id="80" fill="hold">
                            <p:stCondLst>
                              <p:cond delay="0"/>
                            </p:stCondLst>
                            <p:childTnLst>
                              <p:par>
                                <p:cTn id="81" presetClass="exit" nodeType="afterEffect" presetSubtype="0" presetID="1" grpId="23" fill="hold">
                                  <p:stCondLst>
                                    <p:cond delay="0"/>
                                  </p:stCondLst>
                                  <p:iterate type="el" backwards="0">
                                    <p:tmAbs val="0"/>
                                  </p:iterate>
                                  <p:childTnLst>
                                    <p:set>
                                      <p:cBhvr>
                                        <p:cTn id="82" fill="hold">
                                          <p:stCondLst>
                                            <p:cond delay="0"/>
                                          </p:stCondLst>
                                        </p:cTn>
                                        <p:tgtEl>
                                          <p:spTgt spid="222"/>
                                        </p:tgtEl>
                                        <p:attrNameLst>
                                          <p:attrName>style.visibility</p:attrName>
                                        </p:attrNameLst>
                                      </p:cBhvr>
                                      <p:to>
                                        <p:strVal val="hidden"/>
                                      </p:to>
                                    </p:set>
                                  </p:childTnLst>
                                </p:cTn>
                              </p:par>
                            </p:childTnLst>
                          </p:cTn>
                        </p:par>
                        <p:par>
                          <p:cTn id="83" fill="hold">
                            <p:stCondLst>
                              <p:cond delay="0"/>
                            </p:stCondLst>
                            <p:childTnLst>
                              <p:par>
                                <p:cTn id="84" presetClass="exit" nodeType="afterEffect" presetSubtype="0" presetID="1" grpId="24" fill="hold">
                                  <p:stCondLst>
                                    <p:cond delay="0"/>
                                  </p:stCondLst>
                                  <p:iterate type="el" backwards="0">
                                    <p:tmAbs val="0"/>
                                  </p:iterate>
                                  <p:childTnLst>
                                    <p:set>
                                      <p:cBhvr>
                                        <p:cTn id="85" fill="hold">
                                          <p:stCondLst>
                                            <p:cond delay="0"/>
                                          </p:stCondLst>
                                        </p:cTn>
                                        <p:tgtEl>
                                          <p:spTgt spid="223"/>
                                        </p:tgtEl>
                                        <p:attrNameLst>
                                          <p:attrName>style.visibility</p:attrName>
                                        </p:attrNameLst>
                                      </p:cBhvr>
                                      <p:to>
                                        <p:strVal val="hidden"/>
                                      </p:to>
                                    </p:set>
                                  </p:childTnLst>
                                </p:cTn>
                              </p:par>
                            </p:childTnLst>
                          </p:cTn>
                        </p:par>
                      </p:childTnLst>
                    </p:cTn>
                  </p:par>
                  <p:par>
                    <p:cTn id="86" fill="hold">
                      <p:stCondLst>
                        <p:cond delay="indefinite"/>
                      </p:stCondLst>
                      <p:childTnLst>
                        <p:par>
                          <p:cTn id="87" fill="hold">
                            <p:stCondLst>
                              <p:cond delay="0"/>
                            </p:stCondLst>
                            <p:childTnLst>
                              <p:par>
                                <p:cTn id="88" presetClass="entr" nodeType="clickEffect" presetSubtype="0" presetID="1" grpId="25" fill="hold">
                                  <p:stCondLst>
                                    <p:cond delay="0"/>
                                  </p:stCondLst>
                                  <p:iterate type="el" backwards="0">
                                    <p:tmAbs val="0"/>
                                  </p:iterate>
                                  <p:childTnLst>
                                    <p:set>
                                      <p:cBhvr>
                                        <p:cTn id="89" fill="hold"/>
                                        <p:tgtEl>
                                          <p:spTgt spid="225"/>
                                        </p:tgtEl>
                                        <p:attrNameLst>
                                          <p:attrName>style.visibility</p:attrName>
                                        </p:attrNameLst>
                                      </p:cBhvr>
                                      <p:to>
                                        <p:strVal val="visible"/>
                                      </p:to>
                                    </p:set>
                                  </p:childTnLst>
                                </p:cTn>
                              </p:par>
                            </p:childTnLst>
                          </p:cTn>
                        </p:par>
                      </p:childTnLst>
                    </p:cTn>
                  </p:par>
                  <p:par>
                    <p:cTn id="90" fill="hold">
                      <p:stCondLst>
                        <p:cond delay="indefinite"/>
                      </p:stCondLst>
                      <p:childTnLst>
                        <p:par>
                          <p:cTn id="91" fill="hold">
                            <p:stCondLst>
                              <p:cond delay="0"/>
                            </p:stCondLst>
                            <p:childTnLst>
                              <p:par>
                                <p:cTn id="92" presetClass="entr" nodeType="clickEffect" presetSubtype="0" presetID="1" grpId="26" fill="hold">
                                  <p:stCondLst>
                                    <p:cond delay="0"/>
                                  </p:stCondLst>
                                  <p:iterate type="el" backwards="0">
                                    <p:tmAbs val="0"/>
                                  </p:iterate>
                                  <p:childTnLst>
                                    <p:set>
                                      <p:cBhvr>
                                        <p:cTn id="93" fill="hold"/>
                                        <p:tgtEl>
                                          <p:spTgt spid="214"/>
                                        </p:tgtEl>
                                        <p:attrNameLst>
                                          <p:attrName>style.visibility</p:attrName>
                                        </p:attrNameLst>
                                      </p:cBhvr>
                                      <p:to>
                                        <p:strVal val="visible"/>
                                      </p:to>
                                    </p:set>
                                  </p:childTnLst>
                                </p:cTn>
                              </p:par>
                            </p:childTnLst>
                          </p:cTn>
                        </p:par>
                      </p:childTnLst>
                    </p:cTn>
                  </p:par>
                  <p:par>
                    <p:cTn id="94" fill="hold">
                      <p:stCondLst>
                        <p:cond delay="indefinite"/>
                      </p:stCondLst>
                      <p:childTnLst>
                        <p:par>
                          <p:cTn id="95" fill="hold">
                            <p:stCondLst>
                              <p:cond delay="0"/>
                            </p:stCondLst>
                            <p:childTnLst>
                              <p:par>
                                <p:cTn id="96" presetClass="entr" nodeType="clickEffect" presetSubtype="0" presetID="1" grpId="27" fill="hold">
                                  <p:stCondLst>
                                    <p:cond delay="0"/>
                                  </p:stCondLst>
                                  <p:iterate type="el" backwards="0">
                                    <p:tmAbs val="0"/>
                                  </p:iterate>
                                  <p:childTnLst>
                                    <p:set>
                                      <p:cBhvr>
                                        <p:cTn id="97" fill="hold"/>
                                        <p:tgtEl>
                                          <p:spTgt spid="226"/>
                                        </p:tgtEl>
                                        <p:attrNameLst>
                                          <p:attrName>style.visibility</p:attrName>
                                        </p:attrNameLst>
                                      </p:cBhvr>
                                      <p:to>
                                        <p:strVal val="visible"/>
                                      </p:to>
                                    </p:set>
                                  </p:childTnLst>
                                </p:cTn>
                              </p:par>
                            </p:childTnLst>
                          </p:cTn>
                        </p:par>
                        <p:par>
                          <p:cTn id="98" fill="hold">
                            <p:stCondLst>
                              <p:cond delay="0"/>
                            </p:stCondLst>
                            <p:childTnLst>
                              <p:par>
                                <p:cTn id="99" presetClass="entr" nodeType="afterEffect" presetSubtype="0" presetID="1" grpId="28" fill="hold">
                                  <p:stCondLst>
                                    <p:cond delay="0"/>
                                  </p:stCondLst>
                                  <p:iterate type="el" backwards="0">
                                    <p:tmAbs val="0"/>
                                  </p:iterate>
                                  <p:childTnLst>
                                    <p:set>
                                      <p:cBhvr>
                                        <p:cTn id="100" fill="hold"/>
                                        <p:tgtEl>
                                          <p:spTgt spid="227"/>
                                        </p:tgtEl>
                                        <p:attrNameLst>
                                          <p:attrName>style.visibility</p:attrName>
                                        </p:attrNameLst>
                                      </p:cBhvr>
                                      <p:to>
                                        <p:strVal val="visible"/>
                                      </p:to>
                                    </p:set>
                                  </p:childTnLst>
                                </p:cTn>
                              </p:par>
                            </p:childTnLst>
                          </p:cTn>
                        </p:par>
                        <p:par>
                          <p:cTn id="101" fill="hold">
                            <p:stCondLst>
                              <p:cond delay="0"/>
                            </p:stCondLst>
                            <p:childTnLst>
                              <p:par>
                                <p:cTn id="102" presetClass="exit" nodeType="afterEffect" presetSubtype="0" presetID="1" grpId="29" fill="hold">
                                  <p:stCondLst>
                                    <p:cond delay="0"/>
                                  </p:stCondLst>
                                  <p:iterate type="el" backwards="0">
                                    <p:tmAbs val="0"/>
                                  </p:iterate>
                                  <p:childTnLst>
                                    <p:set>
                                      <p:cBhvr>
                                        <p:cTn id="103" fill="hold">
                                          <p:stCondLst>
                                            <p:cond delay="0"/>
                                          </p:stCondLst>
                                        </p:cTn>
                                        <p:tgtEl>
                                          <p:spTgt spid="225"/>
                                        </p:tgtEl>
                                        <p:attrNameLst>
                                          <p:attrName>style.visibility</p:attrName>
                                        </p:attrNameLst>
                                      </p:cBhvr>
                                      <p:to>
                                        <p:strVal val="hidden"/>
                                      </p:to>
                                    </p:set>
                                  </p:childTnLst>
                                </p:cTn>
                              </p:par>
                            </p:childTnLst>
                          </p:cTn>
                        </p:par>
                      </p:childTnLst>
                    </p:cTn>
                  </p:par>
                  <p:par>
                    <p:cTn id="104" fill="hold">
                      <p:stCondLst>
                        <p:cond delay="indefinite"/>
                      </p:stCondLst>
                      <p:childTnLst>
                        <p:par>
                          <p:cTn id="105" fill="hold">
                            <p:stCondLst>
                              <p:cond delay="0"/>
                            </p:stCondLst>
                            <p:childTnLst>
                              <p:par>
                                <p:cTn id="106" presetClass="entr" nodeType="clickEffect" presetSubtype="0" presetID="1" grpId="30" fill="hold">
                                  <p:stCondLst>
                                    <p:cond delay="0"/>
                                  </p:stCondLst>
                                  <p:iterate type="el" backwards="0">
                                    <p:tmAbs val="0"/>
                                  </p:iterate>
                                  <p:childTnLst>
                                    <p:set>
                                      <p:cBhvr>
                                        <p:cTn id="107" fill="hold"/>
                                        <p:tgtEl>
                                          <p:spTgt spid="212"/>
                                        </p:tgtEl>
                                        <p:attrNameLst>
                                          <p:attrName>style.visibility</p:attrName>
                                        </p:attrNameLst>
                                      </p:cBhvr>
                                      <p:to>
                                        <p:strVal val="visible"/>
                                      </p:to>
                                    </p:set>
                                  </p:childTnLst>
                                </p:cTn>
                              </p:par>
                            </p:childTnLst>
                          </p:cTn>
                        </p:par>
                        <p:par>
                          <p:cTn id="108" fill="hold">
                            <p:stCondLst>
                              <p:cond delay="0"/>
                            </p:stCondLst>
                            <p:childTnLst>
                              <p:par>
                                <p:cTn id="109" presetClass="entr" nodeType="afterEffect" presetSubtype="0" presetID="1" grpId="31" fill="hold">
                                  <p:stCondLst>
                                    <p:cond delay="0"/>
                                  </p:stCondLst>
                                  <p:iterate type="el" backwards="0">
                                    <p:tmAbs val="0"/>
                                  </p:iterate>
                                  <p:childTnLst>
                                    <p:set>
                                      <p:cBhvr>
                                        <p:cTn id="110" fill="hold"/>
                                        <p:tgtEl>
                                          <p:spTgt spid="211"/>
                                        </p:tgtEl>
                                        <p:attrNameLst>
                                          <p:attrName>style.visibility</p:attrName>
                                        </p:attrNameLst>
                                      </p:cBhvr>
                                      <p:to>
                                        <p:strVal val="visible"/>
                                      </p:to>
                                    </p:set>
                                  </p:childTnLst>
                                </p:cTn>
                              </p:par>
                            </p:childTnLst>
                          </p:cTn>
                        </p:par>
                        <p:par>
                          <p:cTn id="111" fill="hold">
                            <p:stCondLst>
                              <p:cond delay="0"/>
                            </p:stCondLst>
                            <p:childTnLst>
                              <p:par>
                                <p:cTn id="112" presetClass="exit" nodeType="afterEffect" presetSubtype="0" presetID="1" grpId="32" fill="hold">
                                  <p:stCondLst>
                                    <p:cond delay="0"/>
                                  </p:stCondLst>
                                  <p:iterate type="el" backwards="0">
                                    <p:tmAbs val="0"/>
                                  </p:iterate>
                                  <p:childTnLst>
                                    <p:set>
                                      <p:cBhvr>
                                        <p:cTn id="113" fill="hold">
                                          <p:stCondLst>
                                            <p:cond delay="0"/>
                                          </p:stCondLst>
                                        </p:cTn>
                                        <p:tgtEl>
                                          <p:spTgt spid="226"/>
                                        </p:tgtEl>
                                        <p:attrNameLst>
                                          <p:attrName>style.visibility</p:attrName>
                                        </p:attrNameLst>
                                      </p:cBhvr>
                                      <p:to>
                                        <p:strVal val="hidden"/>
                                      </p:to>
                                    </p:set>
                                  </p:childTnLst>
                                </p:cTn>
                              </p:par>
                            </p:childTnLst>
                          </p:cTn>
                        </p:par>
                        <p:par>
                          <p:cTn id="114" fill="hold">
                            <p:stCondLst>
                              <p:cond delay="0"/>
                            </p:stCondLst>
                            <p:childTnLst>
                              <p:par>
                                <p:cTn id="115" presetClass="exit" nodeType="afterEffect" presetSubtype="0" presetID="1" grpId="33" fill="hold">
                                  <p:stCondLst>
                                    <p:cond delay="0"/>
                                  </p:stCondLst>
                                  <p:iterate type="el" backwards="0">
                                    <p:tmAbs val="0"/>
                                  </p:iterate>
                                  <p:childTnLst>
                                    <p:set>
                                      <p:cBhvr>
                                        <p:cTn id="116" fill="hold">
                                          <p:stCondLst>
                                            <p:cond delay="0"/>
                                          </p:stCondLst>
                                        </p:cTn>
                                        <p:tgtEl>
                                          <p:spTgt spid="227"/>
                                        </p:tgtEl>
                                        <p:attrNameLst>
                                          <p:attrName>style.visibility</p:attrName>
                                        </p:attrNameLst>
                                      </p:cBhvr>
                                      <p:to>
                                        <p:strVal val="hidden"/>
                                      </p:to>
                                    </p:set>
                                  </p:childTnLst>
                                </p:cTn>
                              </p:par>
                            </p:childTnLst>
                          </p:cTn>
                        </p:par>
                      </p:childTnLst>
                    </p:cTn>
                  </p:par>
                  <p:par>
                    <p:cTn id="117" fill="hold">
                      <p:stCondLst>
                        <p:cond delay="indefinite"/>
                      </p:stCondLst>
                      <p:childTnLst>
                        <p:par>
                          <p:cTn id="118" fill="hold">
                            <p:stCondLst>
                              <p:cond delay="0"/>
                            </p:stCondLst>
                            <p:childTnLst>
                              <p:par>
                                <p:cTn id="119" presetClass="entr" nodeType="clickEffect" presetSubtype="0" presetID="1" grpId="34" fill="hold">
                                  <p:stCondLst>
                                    <p:cond delay="0"/>
                                  </p:stCondLst>
                                  <p:iterate type="el" backwards="0">
                                    <p:tmAbs val="0"/>
                                  </p:iterate>
                                  <p:childTnLst>
                                    <p:set>
                                      <p:cBhvr>
                                        <p:cTn id="120" fill="hold"/>
                                        <p:tgtEl>
                                          <p:spTgt spid="228"/>
                                        </p:tgtEl>
                                        <p:attrNameLst>
                                          <p:attrName>style.visibility</p:attrName>
                                        </p:attrNameLst>
                                      </p:cBhvr>
                                      <p:to>
                                        <p:strVal val="visible"/>
                                      </p:to>
                                    </p:set>
                                  </p:childTnLst>
                                </p:cTn>
                              </p:par>
                            </p:childTnLst>
                          </p:cTn>
                        </p:par>
                      </p:childTnLst>
                    </p:cTn>
                  </p:par>
                  <p:par>
                    <p:cTn id="121" fill="hold">
                      <p:stCondLst>
                        <p:cond delay="indefinite"/>
                      </p:stCondLst>
                      <p:childTnLst>
                        <p:par>
                          <p:cTn id="122" fill="hold">
                            <p:stCondLst>
                              <p:cond delay="0"/>
                            </p:stCondLst>
                            <p:childTnLst>
                              <p:par>
                                <p:cTn id="123" presetClass="entr" nodeType="clickEffect" presetSubtype="0" presetID="1" grpId="35" fill="hold">
                                  <p:stCondLst>
                                    <p:cond delay="0"/>
                                  </p:stCondLst>
                                  <p:iterate type="el" backwards="0">
                                    <p:tmAbs val="0"/>
                                  </p:iterate>
                                  <p:childTnLst>
                                    <p:set>
                                      <p:cBhvr>
                                        <p:cTn id="124" fill="hold"/>
                                        <p:tgtEl>
                                          <p:spTgt spid="230"/>
                                        </p:tgtEl>
                                        <p:attrNameLst>
                                          <p:attrName>style.visibility</p:attrName>
                                        </p:attrNameLst>
                                      </p:cBhvr>
                                      <p:to>
                                        <p:strVal val="visible"/>
                                      </p:to>
                                    </p:set>
                                  </p:childTnLst>
                                </p:cTn>
                              </p:par>
                            </p:childTnLst>
                          </p:cTn>
                        </p:par>
                        <p:par>
                          <p:cTn id="125" fill="hold">
                            <p:stCondLst>
                              <p:cond delay="0"/>
                            </p:stCondLst>
                            <p:childTnLst>
                              <p:par>
                                <p:cTn id="126" presetClass="exit" nodeType="afterEffect" presetSubtype="0" presetID="1" grpId="36" fill="hold">
                                  <p:stCondLst>
                                    <p:cond delay="0"/>
                                  </p:stCondLst>
                                  <p:iterate type="el" backwards="0">
                                    <p:tmAbs val="0"/>
                                  </p:iterate>
                                  <p:childTnLst>
                                    <p:set>
                                      <p:cBhvr>
                                        <p:cTn id="127" fill="hold">
                                          <p:stCondLst>
                                            <p:cond delay="0"/>
                                          </p:stCondLst>
                                        </p:cTn>
                                        <p:tgtEl>
                                          <p:spTgt spid="230"/>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26" grpId="27"/>
      <p:bldP build="whole" bldLvl="1" animBg="1" rev="0" advAuto="0" spid="227" grpId="33"/>
      <p:bldP build="whole" bldLvl="1" animBg="1" rev="0" advAuto="0" spid="223" grpId="15"/>
      <p:bldP build="whole" bldLvl="1" animBg="1" rev="0" advAuto="0" spid="206" grpId="1"/>
      <p:bldP build="whole" bldLvl="1" animBg="1" rev="0" advAuto="0" spid="226" grpId="32"/>
      <p:bldP build="whole" bldLvl="1" animBg="1" rev="0" advAuto="0" spid="217" grpId="5"/>
      <p:bldP build="whole" bldLvl="1" animBg="1" rev="0" advAuto="0" spid="221" grpId="11"/>
      <p:bldP build="whole" bldLvl="1" animBg="1" rev="0" advAuto="0" spid="224" grpId="21"/>
      <p:bldP build="whole" bldLvl="1" animBg="1" rev="0" advAuto="0" spid="217" grpId="9"/>
      <p:bldP build="whole" bldLvl="1" animBg="1" rev="0" advAuto="0" spid="218" grpId="10"/>
      <p:bldP build="whole" bldLvl="1" animBg="1" rev="0" advAuto="0" spid="221" grpId="16"/>
      <p:bldP build="whole" bldLvl="1" animBg="1" rev="0" advAuto="0" spid="223" grpId="24"/>
      <p:bldP build="whole" bldLvl="1" animBg="1" rev="0" advAuto="0" spid="207" grpId="18"/>
      <p:bldP build="whole" bldLvl="1" animBg="1" rev="0" advAuto="0" spid="216" grpId="2"/>
      <p:bldP build="whole" bldLvl="1" animBg="1" rev="0" advAuto="0" spid="218" grpId="22"/>
      <p:bldP build="whole" bldLvl="1" animBg="1" rev="0" advAuto="0" spid="214" grpId="26"/>
      <p:bldP build="whole" bldLvl="1" animBg="1" rev="0" advAuto="0" spid="220" grpId="6"/>
      <p:bldP build="whole" bldLvl="1" animBg="1" rev="0" advAuto="0" spid="219" grpId="7"/>
      <p:bldP build="whole" bldLvl="1" animBg="1" rev="0" advAuto="0" spid="222" grpId="14"/>
      <p:bldP build="whole" bldLvl="1" animBg="1" rev="0" advAuto="0" spid="220" grpId="13"/>
      <p:bldP build="whole" bldLvl="1" animBg="1" rev="0" advAuto="0" spid="219" grpId="12"/>
      <p:bldP build="whole" bldLvl="1" animBg="1" rev="0" advAuto="0" spid="222" grpId="23"/>
      <p:bldP build="whole" bldLvl="1" animBg="1" rev="0" advAuto="0" spid="225" grpId="25"/>
      <p:bldP build="whole" bldLvl="1" animBg="1" rev="0" advAuto="0" spid="228" grpId="34"/>
      <p:bldP build="whole" bldLvl="1" animBg="1" rev="0" advAuto="0" spid="225" grpId="29"/>
      <p:bldP build="whole" bldLvl="1" animBg="1" rev="0" advAuto="0" spid="209" grpId="20"/>
      <p:bldP build="whole" bldLvl="1" animBg="1" rev="0" advAuto="0" spid="210" grpId="19"/>
      <p:bldP build="whole" bldLvl="1" animBg="1" rev="0" advAuto="0" spid="213" grpId="3"/>
      <p:bldP build="whole" bldLvl="1" animBg="1" rev="0" advAuto="0" spid="215" grpId="4"/>
      <p:bldP build="whole" bldLvl="1" animBg="1" rev="0" advAuto="0" spid="215" grpId="8"/>
      <p:bldP build="whole" bldLvl="1" animBg="1" rev="0" advAuto="0" spid="208" grpId="17"/>
      <p:bldP build="whole" bldLvl="1" animBg="1" rev="0" advAuto="0" spid="212" grpId="30"/>
      <p:bldP build="whole" bldLvl="1" animBg="1" rev="0" advAuto="0" spid="211" grpId="31"/>
      <p:bldP build="whole" bldLvl="1" animBg="1" rev="0" advAuto="0" spid="230" grpId="35"/>
      <p:bldP build="whole" bldLvl="1" animBg="1" rev="0" advAuto="0" spid="227" grpId="28"/>
      <p:bldP build="whole" bldLvl="1" animBg="1" rev="0" advAuto="0" spid="230" grpId="36"/>
    </p:bldLst>
  </p:timing>
</p:sld>
</file>

<file path=ppt/slides/slide1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32" name="Shape 232"/>
          <p:cNvSpPr/>
          <p:nvPr>
            <p:ph type="title"/>
          </p:nvPr>
        </p:nvSpPr>
        <p:spPr>
          <a:prstGeom prst="rect">
            <a:avLst/>
          </a:prstGeom>
        </p:spPr>
        <p:txBody>
          <a:bodyPr/>
          <a:lstStyle/>
          <a:p>
            <a:pPr/>
            <a:r>
              <a:t>Goals for CloudBrowser2.0</a:t>
            </a:r>
          </a:p>
        </p:txBody>
      </p:sp>
      <p:sp>
        <p:nvSpPr>
          <p:cNvPr id="233" name="Shape 233"/>
          <p:cNvSpPr/>
          <p:nvPr>
            <p:ph type="body" idx="1"/>
          </p:nvPr>
        </p:nvSpPr>
        <p:spPr>
          <a:prstGeom prst="rect">
            <a:avLst/>
          </a:prstGeom>
        </p:spPr>
        <p:txBody>
          <a:bodyPr/>
          <a:lstStyle/>
          <a:p>
            <a:pPr/>
            <a:r>
              <a:t>Address open problems in CloudBrowser1.0</a:t>
            </a:r>
          </a:p>
          <a:p>
            <a:pPr lvl="1"/>
            <a:r>
              <a:t>Implement application deployment model: application bundle, app instance concept, application instantiation strategies</a:t>
            </a:r>
          </a:p>
          <a:p>
            <a:pPr lvl="1"/>
            <a:r>
              <a:t>Scalable on SMP and cluster</a:t>
            </a:r>
          </a:p>
          <a:p>
            <a:pPr lvl="1"/>
            <a:r>
              <a:t>Isolate applications</a:t>
            </a:r>
          </a:p>
          <a:p>
            <a:pPr/>
            <a:r>
              <a:t>Leverage existing implementation</a:t>
            </a:r>
          </a:p>
        </p:txBody>
      </p:sp>
      <p:sp>
        <p:nvSpPr>
          <p:cNvPr id="234" name="Shape 234"/>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14:dur="1000"/>
</p:sld>
</file>

<file path=ppt/slides/slide1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38" name="Shape 238"/>
          <p:cNvSpPr/>
          <p:nvPr>
            <p:ph type="title"/>
          </p:nvPr>
        </p:nvSpPr>
        <p:spPr>
          <a:prstGeom prst="rect">
            <a:avLst/>
          </a:prstGeom>
        </p:spPr>
        <p:txBody>
          <a:bodyPr/>
          <a:lstStyle/>
          <a:p>
            <a:pPr/>
            <a:r>
              <a:t>CloudBrowser2.0 Architecture</a:t>
            </a:r>
          </a:p>
        </p:txBody>
      </p:sp>
      <p:sp>
        <p:nvSpPr>
          <p:cNvPr id="239" name="Shape 239"/>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40" name="pasted-image.png"/>
          <p:cNvPicPr>
            <a:picLocks noChangeAspect="1"/>
          </p:cNvPicPr>
          <p:nvPr/>
        </p:nvPicPr>
        <p:blipFill>
          <a:blip r:embed="rId3">
            <a:extLst/>
          </a:blip>
          <a:stretch>
            <a:fillRect/>
          </a:stretch>
        </p:blipFill>
        <p:spPr>
          <a:xfrm>
            <a:off x="0" y="1385919"/>
            <a:ext cx="13004800" cy="6981762"/>
          </a:xfrm>
          <a:prstGeom prst="rect">
            <a:avLst/>
          </a:prstGeom>
          <a:ln w="12700">
            <a:miter lim="400000"/>
          </a:ln>
        </p:spPr>
      </p:pic>
    </p:spTree>
  </p:cSld>
  <p:clrMapOvr>
    <a:masterClrMapping/>
  </p:clrMapOvr>
  <p:transition xmlns:p14="http://schemas.microsoft.com/office/powerpoint/2010/main" spd="med" advClick="1" p14:dur="1000"/>
</p:sld>
</file>

<file path=ppt/slides/slide1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44" name="Shape 244"/>
          <p:cNvSpPr/>
          <p:nvPr>
            <p:ph type="title"/>
          </p:nvPr>
        </p:nvSpPr>
        <p:spPr>
          <a:prstGeom prst="rect">
            <a:avLst/>
          </a:prstGeom>
        </p:spPr>
        <p:txBody>
          <a:bodyPr/>
          <a:lstStyle/>
          <a:p>
            <a:pPr/>
            <a:r>
              <a:t>CloudBrowser2.0 — Request Dispatch</a:t>
            </a:r>
          </a:p>
        </p:txBody>
      </p:sp>
      <p:sp>
        <p:nvSpPr>
          <p:cNvPr id="245" name="Shape 245"/>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pSp>
        <p:nvGrpSpPr>
          <p:cNvPr id="248" name="Group 248"/>
          <p:cNvGrpSpPr/>
          <p:nvPr/>
        </p:nvGrpSpPr>
        <p:grpSpPr>
          <a:xfrm>
            <a:off x="5100894" y="5983847"/>
            <a:ext cx="1803655" cy="1316453"/>
            <a:chOff x="0" y="0"/>
            <a:chExt cx="1803654" cy="1316451"/>
          </a:xfrm>
        </p:grpSpPr>
        <p:sp>
          <p:nvSpPr>
            <p:cNvPr id="246" name="Shape 246"/>
            <p:cNvSpPr/>
            <p:nvPr/>
          </p:nvSpPr>
          <p:spPr>
            <a:xfrm>
              <a:off x="0" y="0"/>
              <a:ext cx="1803655" cy="1316452"/>
            </a:xfrm>
            <a:prstGeom prst="roundRect">
              <a:avLst>
                <a:gd name="adj" fmla="val 29951"/>
              </a:avLst>
            </a:prstGeom>
            <a:gradFill flip="none" rotWithShape="1">
              <a:gsLst>
                <a:gs pos="0">
                  <a:srgbClr val="F2FEDF">
                    <a:alpha val="93864"/>
                  </a:srgbClr>
                </a:gs>
                <a:gs pos="100000">
                  <a:srgbClr val="C7EA8F">
                    <a:alpha val="93864"/>
                  </a:srgbClr>
                </a:gs>
              </a:gsLst>
              <a:lin ang="5400000" scaled="0"/>
            </a:gradFill>
            <a:ln w="19050" cap="flat">
              <a:solidFill>
                <a:srgbClr val="B7CF87">
                  <a:alpha val="93864"/>
                </a:srgbClr>
              </a:solidFill>
              <a:prstDash val="solid"/>
              <a:round/>
            </a:ln>
            <a:effectLst/>
          </p:spPr>
          <p:txBody>
            <a:bodyPr wrap="square" lIns="50800" tIns="50800" rIns="50800" bIns="50800" numCol="1" anchor="ctr">
              <a:noAutofit/>
            </a:bodyPr>
            <a:lstStyle/>
            <a:p>
              <a:pPr>
                <a:defRPr sz="2400"/>
              </a:pPr>
            </a:p>
          </p:txBody>
        </p:sp>
        <p:sp>
          <p:nvSpPr>
            <p:cNvPr id="247" name="Shape 247"/>
            <p:cNvSpPr/>
            <p:nvPr/>
          </p:nvSpPr>
          <p:spPr>
            <a:xfrm>
              <a:off x="76102" y="128982"/>
              <a:ext cx="1292925" cy="47683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3" tIns="91423" rIns="91423" bIns="91423" numCol="1" anchor="t">
              <a:noAutofit/>
            </a:bodyPr>
            <a:lstStyle>
              <a:lvl1pPr algn="l" defTabSz="914400">
                <a:defRPr sz="1800">
                  <a:latin typeface="Arial"/>
                  <a:ea typeface="Arial"/>
                  <a:cs typeface="Arial"/>
                  <a:sym typeface="Arial"/>
                </a:defRPr>
              </a:lvl1pPr>
            </a:lstStyle>
            <a:p>
              <a:pPr/>
              <a:r>
                <a:t>Master</a:t>
              </a:r>
            </a:p>
          </p:txBody>
        </p:sp>
      </p:grpSp>
      <p:sp>
        <p:nvSpPr>
          <p:cNvPr id="249" name="Shape 249"/>
          <p:cNvSpPr/>
          <p:nvPr/>
        </p:nvSpPr>
        <p:spPr>
          <a:xfrm>
            <a:off x="9759198" y="5956374"/>
            <a:ext cx="2898896" cy="1972598"/>
          </a:xfrm>
          <a:prstGeom prst="roundRect">
            <a:avLst>
              <a:gd name="adj" fmla="val 13474"/>
            </a:avLst>
          </a:prstGeom>
          <a:gradFill>
            <a:gsLst>
              <a:gs pos="0">
                <a:srgbClr val="F2FEDF">
                  <a:alpha val="93864"/>
                </a:srgbClr>
              </a:gs>
              <a:gs pos="100000">
                <a:srgbClr val="C7EA8F">
                  <a:alpha val="93864"/>
                </a:srgbClr>
              </a:gs>
            </a:gsLst>
            <a:lin ang="5400000"/>
          </a:gradFill>
          <a:ln w="19050">
            <a:solidFill>
              <a:srgbClr val="B7CF87">
                <a:alpha val="93864"/>
              </a:srgbClr>
            </a:solidFill>
          </a:ln>
        </p:spPr>
        <p:txBody>
          <a:bodyPr lIns="50800" tIns="50800" rIns="50800" bIns="50800" anchor="ctr"/>
          <a:lstStyle/>
          <a:p>
            <a:pPr>
              <a:defRPr sz="2400"/>
            </a:pPr>
          </a:p>
        </p:txBody>
      </p:sp>
      <p:sp>
        <p:nvSpPr>
          <p:cNvPr id="250" name="Shape 250"/>
          <p:cNvSpPr/>
          <p:nvPr/>
        </p:nvSpPr>
        <p:spPr>
          <a:xfrm>
            <a:off x="9910405" y="6040758"/>
            <a:ext cx="1181405" cy="34984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sz="1800"/>
            </a:lvl1pPr>
          </a:lstStyle>
          <a:p>
            <a:pPr/>
            <a:r>
              <a:t>Worker 2</a:t>
            </a:r>
          </a:p>
        </p:txBody>
      </p:sp>
      <p:grpSp>
        <p:nvGrpSpPr>
          <p:cNvPr id="253" name="Group 253"/>
          <p:cNvGrpSpPr/>
          <p:nvPr/>
        </p:nvGrpSpPr>
        <p:grpSpPr>
          <a:xfrm>
            <a:off x="5059671" y="4468936"/>
            <a:ext cx="1886101" cy="1220475"/>
            <a:chOff x="0" y="0"/>
            <a:chExt cx="1886100" cy="1220474"/>
          </a:xfrm>
        </p:grpSpPr>
        <p:sp>
          <p:nvSpPr>
            <p:cNvPr id="251" name="Shape 251"/>
            <p:cNvSpPr/>
            <p:nvPr/>
          </p:nvSpPr>
          <p:spPr>
            <a:xfrm>
              <a:off x="9525" y="0"/>
              <a:ext cx="1871748" cy="1220475"/>
            </a:xfrm>
            <a:prstGeom prst="roundRect">
              <a:avLst>
                <a:gd name="adj" fmla="val 33406"/>
              </a:avLst>
            </a:prstGeom>
            <a:gradFill flip="none" rotWithShape="1">
              <a:gsLst>
                <a:gs pos="0">
                  <a:srgbClr val="F2FEDF">
                    <a:alpha val="93864"/>
                  </a:srgbClr>
                </a:gs>
                <a:gs pos="100000">
                  <a:srgbClr val="C7EA8F">
                    <a:alpha val="93864"/>
                  </a:srgbClr>
                </a:gs>
              </a:gsLst>
              <a:lin ang="5400000" scaled="0"/>
            </a:gradFill>
            <a:ln w="19050" cap="flat">
              <a:solidFill>
                <a:srgbClr val="B7CF87">
                  <a:alpha val="93864"/>
                </a:srgbClr>
              </a:solidFill>
              <a:prstDash val="solid"/>
              <a:round/>
            </a:ln>
            <a:effectLst/>
          </p:spPr>
          <p:txBody>
            <a:bodyPr wrap="square" lIns="50800" tIns="50800" rIns="50800" bIns="50800" numCol="1" anchor="ctr">
              <a:noAutofit/>
            </a:bodyPr>
            <a:lstStyle/>
            <a:p>
              <a:pPr>
                <a:defRPr sz="2400"/>
              </a:pPr>
            </a:p>
          </p:txBody>
        </p:sp>
        <p:sp>
          <p:nvSpPr>
            <p:cNvPr id="252" name="Shape 252"/>
            <p:cNvSpPr/>
            <p:nvPr/>
          </p:nvSpPr>
          <p:spPr>
            <a:xfrm>
              <a:off x="0" y="163867"/>
              <a:ext cx="1886101" cy="44207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3" tIns="91423" rIns="91423" bIns="91423" numCol="1" anchor="t">
              <a:spAutoFit/>
            </a:bodyPr>
            <a:lstStyle>
              <a:lvl1pPr algn="l" defTabSz="914400">
                <a:defRPr sz="1800">
                  <a:latin typeface="Arial"/>
                  <a:ea typeface="Arial"/>
                  <a:cs typeface="Arial"/>
                  <a:sym typeface="Arial"/>
                </a:defRPr>
              </a:lvl1pPr>
            </a:lstStyle>
            <a:p>
              <a:pPr/>
              <a:r>
                <a:t>Reverse Proxy</a:t>
              </a:r>
            </a:p>
          </p:txBody>
        </p:sp>
      </p:grpSp>
      <p:grpSp>
        <p:nvGrpSpPr>
          <p:cNvPr id="256" name="Group 256"/>
          <p:cNvGrpSpPr/>
          <p:nvPr/>
        </p:nvGrpSpPr>
        <p:grpSpPr>
          <a:xfrm>
            <a:off x="5126299" y="2954025"/>
            <a:ext cx="1886102" cy="1220475"/>
            <a:chOff x="0" y="0"/>
            <a:chExt cx="1886100" cy="1220474"/>
          </a:xfrm>
        </p:grpSpPr>
        <p:sp>
          <p:nvSpPr>
            <p:cNvPr id="254" name="Shape 254"/>
            <p:cNvSpPr/>
            <p:nvPr/>
          </p:nvSpPr>
          <p:spPr>
            <a:xfrm>
              <a:off x="9525" y="0"/>
              <a:ext cx="1871748" cy="1220475"/>
            </a:xfrm>
            <a:prstGeom prst="roundRect">
              <a:avLst>
                <a:gd name="adj" fmla="val 33406"/>
              </a:avLst>
            </a:prstGeom>
            <a:gradFill flip="none" rotWithShape="1">
              <a:gsLst>
                <a:gs pos="0">
                  <a:srgbClr val="F2FEDF">
                    <a:alpha val="93864"/>
                  </a:srgbClr>
                </a:gs>
                <a:gs pos="100000">
                  <a:srgbClr val="C7EA8F">
                    <a:alpha val="93864"/>
                  </a:srgbClr>
                </a:gs>
              </a:gsLst>
              <a:lin ang="5400000" scaled="0"/>
            </a:gradFill>
            <a:ln w="19050" cap="flat">
              <a:solidFill>
                <a:srgbClr val="B7CF87">
                  <a:alpha val="93864"/>
                </a:srgbClr>
              </a:solidFill>
              <a:prstDash val="solid"/>
              <a:round/>
            </a:ln>
            <a:effectLst/>
          </p:spPr>
          <p:txBody>
            <a:bodyPr wrap="square" lIns="50800" tIns="50800" rIns="50800" bIns="50800" numCol="1" anchor="ctr">
              <a:noAutofit/>
            </a:bodyPr>
            <a:lstStyle/>
            <a:p>
              <a:pPr>
                <a:defRPr sz="2400"/>
              </a:pPr>
            </a:p>
          </p:txBody>
        </p:sp>
        <p:sp>
          <p:nvSpPr>
            <p:cNvPr id="255" name="Shape 255"/>
            <p:cNvSpPr/>
            <p:nvPr/>
          </p:nvSpPr>
          <p:spPr>
            <a:xfrm>
              <a:off x="0" y="168167"/>
              <a:ext cx="1886101" cy="44207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3" tIns="91423" rIns="91423" bIns="91423" numCol="1" anchor="t">
              <a:spAutoFit/>
            </a:bodyPr>
            <a:lstStyle>
              <a:lvl1pPr algn="l" defTabSz="914400">
                <a:defRPr sz="1800">
                  <a:latin typeface="Arial"/>
                  <a:ea typeface="Arial"/>
                  <a:cs typeface="Arial"/>
                  <a:sym typeface="Arial"/>
                </a:defRPr>
              </a:lvl1pPr>
            </a:lstStyle>
            <a:p>
              <a:pPr/>
              <a:r>
                <a:t>Reverse Proxy</a:t>
              </a:r>
            </a:p>
          </p:txBody>
        </p:sp>
      </p:grpSp>
      <p:sp>
        <p:nvSpPr>
          <p:cNvPr id="257" name="Shape 257"/>
          <p:cNvSpPr/>
          <p:nvPr/>
        </p:nvSpPr>
        <p:spPr>
          <a:xfrm>
            <a:off x="9759198" y="2334925"/>
            <a:ext cx="2136877" cy="1963120"/>
          </a:xfrm>
          <a:prstGeom prst="roundRect">
            <a:avLst>
              <a:gd name="adj" fmla="val 13474"/>
            </a:avLst>
          </a:prstGeom>
          <a:gradFill>
            <a:gsLst>
              <a:gs pos="0">
                <a:srgbClr val="F2FEDF">
                  <a:alpha val="93864"/>
                </a:srgbClr>
              </a:gs>
              <a:gs pos="100000">
                <a:srgbClr val="C7EA8F">
                  <a:alpha val="93864"/>
                </a:srgbClr>
              </a:gs>
            </a:gsLst>
            <a:lin ang="5400000"/>
          </a:gradFill>
          <a:ln w="19050">
            <a:solidFill>
              <a:srgbClr val="B7CF87">
                <a:alpha val="93864"/>
              </a:srgbClr>
            </a:solidFill>
          </a:ln>
        </p:spPr>
        <p:txBody>
          <a:bodyPr lIns="50800" tIns="50800" rIns="50800" bIns="50800" anchor="ctr"/>
          <a:lstStyle/>
          <a:p>
            <a:pPr>
              <a:defRPr sz="2400"/>
            </a:pPr>
          </a:p>
        </p:txBody>
      </p:sp>
      <p:sp>
        <p:nvSpPr>
          <p:cNvPr id="258" name="Shape 258"/>
          <p:cNvSpPr/>
          <p:nvPr/>
        </p:nvSpPr>
        <p:spPr>
          <a:xfrm>
            <a:off x="9988700" y="2528274"/>
            <a:ext cx="1024815" cy="381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800"/>
            </a:lvl1pPr>
          </a:lstStyle>
          <a:p>
            <a:pPr/>
            <a:r>
              <a:t>Worker 1</a:t>
            </a:r>
          </a:p>
        </p:txBody>
      </p:sp>
      <p:pic>
        <p:nvPicPr>
          <p:cNvPr id="259" name="pasted-image.png"/>
          <p:cNvPicPr>
            <a:picLocks noChangeAspect="1"/>
          </p:cNvPicPr>
          <p:nvPr/>
        </p:nvPicPr>
        <p:blipFill>
          <a:blip r:embed="rId3">
            <a:extLst/>
          </a:blip>
          <a:stretch>
            <a:fillRect/>
          </a:stretch>
        </p:blipFill>
        <p:spPr>
          <a:xfrm>
            <a:off x="416253" y="4665984"/>
            <a:ext cx="564080" cy="1016359"/>
          </a:xfrm>
          <a:prstGeom prst="rect">
            <a:avLst/>
          </a:prstGeom>
          <a:ln w="12700">
            <a:miter lim="400000"/>
          </a:ln>
        </p:spPr>
      </p:pic>
      <p:sp>
        <p:nvSpPr>
          <p:cNvPr id="260" name="Shape 260"/>
          <p:cNvSpPr/>
          <p:nvPr/>
        </p:nvSpPr>
        <p:spPr>
          <a:xfrm>
            <a:off x="1043038" y="4876800"/>
            <a:ext cx="2512503" cy="0"/>
          </a:xfrm>
          <a:prstGeom prst="line">
            <a:avLst/>
          </a:prstGeom>
          <a:ln w="25400">
            <a:solidFill>
              <a:srgbClr val="000000"/>
            </a:solidFill>
            <a:miter lim="400000"/>
            <a:tailEnd type="triangle"/>
          </a:ln>
        </p:spPr>
        <p:txBody>
          <a:bodyPr lIns="50800" tIns="50800" rIns="50800" bIns="50800" anchor="ctr"/>
          <a:lstStyle/>
          <a:p>
            <a:pPr>
              <a:defRPr sz="2400"/>
            </a:pPr>
          </a:p>
        </p:txBody>
      </p:sp>
      <p:sp>
        <p:nvSpPr>
          <p:cNvPr id="261" name="Shape 261"/>
          <p:cNvSpPr/>
          <p:nvPr/>
        </p:nvSpPr>
        <p:spPr>
          <a:xfrm>
            <a:off x="874976" y="4333953"/>
            <a:ext cx="2680564" cy="381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800" u="sng">
                <a:hlinkClick r:id="rId4" invalidUrl="" action="" tgtFrame="" tooltip="" history="1" highlightClick="0" endSnd="0"/>
              </a:defRPr>
            </a:lvl1pPr>
          </a:lstStyle>
          <a:p>
            <a:pPr>
              <a:defRPr u="none"/>
            </a:pPr>
            <a:r>
              <a:rPr u="sng">
                <a:hlinkClick r:id="rId4" invalidUrl="" action="" tgtFrame="" tooltip="" history="1" highlightClick="0" endSnd="0"/>
              </a:rPr>
              <a:t>http://example.com/app1</a:t>
            </a:r>
          </a:p>
        </p:txBody>
      </p:sp>
      <p:sp>
        <p:nvSpPr>
          <p:cNvPr id="262" name="Shape 262"/>
          <p:cNvSpPr/>
          <p:nvPr/>
        </p:nvSpPr>
        <p:spPr>
          <a:xfrm flipV="1">
            <a:off x="3815919" y="3815275"/>
            <a:ext cx="1292698" cy="1006002"/>
          </a:xfrm>
          <a:prstGeom prst="line">
            <a:avLst/>
          </a:prstGeom>
          <a:ln w="25400">
            <a:solidFill>
              <a:srgbClr val="000000"/>
            </a:solidFill>
            <a:miter lim="400000"/>
            <a:tailEnd type="triangle"/>
          </a:ln>
        </p:spPr>
        <p:txBody>
          <a:bodyPr lIns="50800" tIns="50800" rIns="50800" bIns="50800" anchor="ctr"/>
          <a:lstStyle/>
          <a:p>
            <a:pPr>
              <a:defRPr sz="2400"/>
            </a:pPr>
          </a:p>
        </p:txBody>
      </p:sp>
      <p:sp>
        <p:nvSpPr>
          <p:cNvPr id="263" name="Shape 263"/>
          <p:cNvSpPr/>
          <p:nvPr/>
        </p:nvSpPr>
        <p:spPr>
          <a:xfrm>
            <a:off x="3453968" y="3694077"/>
            <a:ext cx="1300049" cy="381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800"/>
            </a:lvl1pPr>
          </a:lstStyle>
          <a:p>
            <a:pPr/>
            <a:r>
              <a:t>round-robin</a:t>
            </a:r>
          </a:p>
        </p:txBody>
      </p:sp>
      <p:sp>
        <p:nvSpPr>
          <p:cNvPr id="285" name="Shape 285"/>
          <p:cNvSpPr/>
          <p:nvPr/>
        </p:nvSpPr>
        <p:spPr>
          <a:xfrm>
            <a:off x="6674631" y="4177359"/>
            <a:ext cx="697013" cy="2113265"/>
          </a:xfrm>
          <a:custGeom>
            <a:avLst/>
            <a:gdLst/>
            <a:ahLst/>
            <a:cxnLst>
              <a:cxn ang="0">
                <a:pos x="wd2" y="hd2"/>
              </a:cxn>
              <a:cxn ang="5400000">
                <a:pos x="wd2" y="hd2"/>
              </a:cxn>
              <a:cxn ang="10800000">
                <a:pos x="wd2" y="hd2"/>
              </a:cxn>
              <a:cxn ang="16200000">
                <a:pos x="wd2" y="hd2"/>
              </a:cxn>
            </a:cxnLst>
            <a:rect l="0" t="0" r="r" b="b"/>
            <a:pathLst>
              <a:path w="16335" h="21600" fill="norm" stroke="1" extrusionOk="0">
                <a:moveTo>
                  <a:pt x="0" y="0"/>
                </a:moveTo>
                <a:cubicBezTo>
                  <a:pt x="19802" y="9824"/>
                  <a:pt x="21600" y="17024"/>
                  <a:pt x="5393" y="21600"/>
                </a:cubicBezTo>
              </a:path>
            </a:pathLst>
          </a:custGeom>
          <a:ln w="25400">
            <a:solidFill>
              <a:schemeClr val="accent1">
                <a:satOff val="-3355"/>
                <a:lumOff val="26614"/>
              </a:schemeClr>
            </a:solidFill>
            <a:miter lim="400000"/>
            <a:tailEnd type="triangle"/>
          </a:ln>
        </p:spPr>
        <p:txBody>
          <a:bodyPr/>
          <a:lstStyle/>
          <a:p>
            <a:pPr/>
          </a:p>
        </p:txBody>
      </p:sp>
      <p:sp>
        <p:nvSpPr>
          <p:cNvPr id="265" name="Shape 265"/>
          <p:cNvSpPr/>
          <p:nvPr/>
        </p:nvSpPr>
        <p:spPr>
          <a:xfrm>
            <a:off x="7195904" y="4493739"/>
            <a:ext cx="1981963" cy="381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800"/>
            </a:lvl1pPr>
          </a:lstStyle>
          <a:p>
            <a:pPr/>
            <a:r>
              <a:t>ask for destination</a:t>
            </a:r>
          </a:p>
        </p:txBody>
      </p:sp>
      <p:sp>
        <p:nvSpPr>
          <p:cNvPr id="286" name="Shape 286"/>
          <p:cNvSpPr/>
          <p:nvPr/>
        </p:nvSpPr>
        <p:spPr>
          <a:xfrm>
            <a:off x="4770087" y="3982275"/>
            <a:ext cx="395158" cy="2606670"/>
          </a:xfrm>
          <a:custGeom>
            <a:avLst/>
            <a:gdLst/>
            <a:ahLst/>
            <a:cxnLst>
              <a:cxn ang="0">
                <a:pos x="wd2" y="hd2"/>
              </a:cxn>
              <a:cxn ang="5400000">
                <a:pos x="wd2" y="hd2"/>
              </a:cxn>
              <a:cxn ang="10800000">
                <a:pos x="wd2" y="hd2"/>
              </a:cxn>
              <a:cxn ang="16200000">
                <a:pos x="wd2" y="hd2"/>
              </a:cxn>
            </a:cxnLst>
            <a:rect l="0" t="0" r="r" b="b"/>
            <a:pathLst>
              <a:path w="16242" h="21600" fill="norm" stroke="1" extrusionOk="0">
                <a:moveTo>
                  <a:pt x="16242" y="0"/>
                </a:moveTo>
                <a:cubicBezTo>
                  <a:pt x="-4316" y="7758"/>
                  <a:pt x="-5358" y="14958"/>
                  <a:pt x="13117" y="21600"/>
                </a:cubicBezTo>
              </a:path>
            </a:pathLst>
          </a:custGeom>
          <a:ln w="25400">
            <a:solidFill>
              <a:schemeClr val="accent1">
                <a:satOff val="-3355"/>
                <a:lumOff val="26614"/>
              </a:schemeClr>
            </a:solidFill>
            <a:miter lim="400000"/>
            <a:headEnd type="triangle"/>
          </a:ln>
        </p:spPr>
        <p:txBody>
          <a:bodyPr/>
          <a:lstStyle/>
          <a:p>
            <a:pPr/>
          </a:p>
        </p:txBody>
      </p:sp>
      <p:sp>
        <p:nvSpPr>
          <p:cNvPr id="267" name="Shape 267"/>
          <p:cNvSpPr/>
          <p:nvPr/>
        </p:nvSpPr>
        <p:spPr>
          <a:xfrm>
            <a:off x="3513289" y="5365284"/>
            <a:ext cx="1181406" cy="381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800"/>
            </a:lvl1pPr>
          </a:lstStyle>
          <a:p>
            <a:pPr/>
            <a:r>
              <a:t>to worker1</a:t>
            </a:r>
          </a:p>
        </p:txBody>
      </p:sp>
      <p:sp>
        <p:nvSpPr>
          <p:cNvPr id="268" name="Shape 268"/>
          <p:cNvSpPr/>
          <p:nvPr/>
        </p:nvSpPr>
        <p:spPr>
          <a:xfrm flipV="1">
            <a:off x="7027279" y="3030515"/>
            <a:ext cx="2685217" cy="232404"/>
          </a:xfrm>
          <a:prstGeom prst="line">
            <a:avLst/>
          </a:prstGeom>
          <a:ln w="25400">
            <a:solidFill>
              <a:srgbClr val="000000"/>
            </a:solidFill>
            <a:miter lim="400000"/>
            <a:tailEnd type="triangle"/>
          </a:ln>
        </p:spPr>
        <p:txBody>
          <a:bodyPr lIns="50800" tIns="50800" rIns="50800" bIns="50800" anchor="ctr"/>
          <a:lstStyle/>
          <a:p>
            <a:pPr>
              <a:defRPr sz="2400"/>
            </a:pPr>
          </a:p>
        </p:txBody>
      </p:sp>
      <p:sp>
        <p:nvSpPr>
          <p:cNvPr id="269" name="Shape 269"/>
          <p:cNvSpPr/>
          <p:nvPr/>
        </p:nvSpPr>
        <p:spPr>
          <a:xfrm>
            <a:off x="6623509" y="2522827"/>
            <a:ext cx="2680565" cy="381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800" u="sng">
                <a:hlinkClick r:id="rId4" invalidUrl="" action="" tgtFrame="" tooltip="" history="1" highlightClick="0" endSnd="0"/>
              </a:defRPr>
            </a:lvl1pPr>
          </a:lstStyle>
          <a:p>
            <a:pPr>
              <a:defRPr u="none"/>
            </a:pPr>
            <a:r>
              <a:rPr u="sng">
                <a:hlinkClick r:id="rId4" invalidUrl="" action="" tgtFrame="" tooltip="" history="1" highlightClick="0" endSnd="0"/>
              </a:rPr>
              <a:t>http://example.com/app1</a:t>
            </a:r>
          </a:p>
        </p:txBody>
      </p:sp>
      <p:sp>
        <p:nvSpPr>
          <p:cNvPr id="287" name="Shape 287"/>
          <p:cNvSpPr/>
          <p:nvPr/>
        </p:nvSpPr>
        <p:spPr>
          <a:xfrm>
            <a:off x="6797569" y="4058699"/>
            <a:ext cx="2953230" cy="203552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cubicBezTo>
                  <a:pt x="14400" y="7200"/>
                  <a:pt x="7200" y="14400"/>
                  <a:pt x="0" y="21600"/>
                </a:cubicBezTo>
              </a:path>
            </a:pathLst>
          </a:custGeom>
          <a:ln w="25400">
            <a:solidFill>
              <a:schemeClr val="accent1">
                <a:satOff val="-3355"/>
                <a:lumOff val="26614"/>
              </a:schemeClr>
            </a:solidFill>
            <a:miter lim="400000"/>
            <a:tailEnd type="triangle"/>
          </a:ln>
        </p:spPr>
        <p:txBody>
          <a:bodyPr/>
          <a:lstStyle/>
          <a:p>
            <a:pPr/>
          </a:p>
        </p:txBody>
      </p:sp>
      <p:sp>
        <p:nvSpPr>
          <p:cNvPr id="271" name="Shape 271"/>
          <p:cNvSpPr/>
          <p:nvPr/>
        </p:nvSpPr>
        <p:spPr>
          <a:xfrm>
            <a:off x="8047328" y="4983664"/>
            <a:ext cx="2210792" cy="381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800"/>
            </a:lvl1pPr>
          </a:lstStyle>
          <a:p>
            <a:pPr/>
            <a:r>
              <a:t>find an app instance</a:t>
            </a:r>
          </a:p>
        </p:txBody>
      </p:sp>
      <p:sp>
        <p:nvSpPr>
          <p:cNvPr id="288" name="Shape 288"/>
          <p:cNvSpPr/>
          <p:nvPr/>
        </p:nvSpPr>
        <p:spPr>
          <a:xfrm>
            <a:off x="6914215" y="6524290"/>
            <a:ext cx="2835459" cy="190623"/>
          </a:xfrm>
          <a:custGeom>
            <a:avLst/>
            <a:gdLst/>
            <a:ahLst/>
            <a:cxnLst>
              <a:cxn ang="0">
                <a:pos x="wd2" y="hd2"/>
              </a:cxn>
              <a:cxn ang="5400000">
                <a:pos x="wd2" y="hd2"/>
              </a:cxn>
              <a:cxn ang="10800000">
                <a:pos x="wd2" y="hd2"/>
              </a:cxn>
              <a:cxn ang="16200000">
                <a:pos x="wd2" y="hd2"/>
              </a:cxn>
            </a:cxnLst>
            <a:rect l="0" t="0" r="r" b="b"/>
            <a:pathLst>
              <a:path w="21600" h="19144" fill="norm" stroke="1" extrusionOk="0">
                <a:moveTo>
                  <a:pt x="0" y="891"/>
                </a:moveTo>
                <a:cubicBezTo>
                  <a:pt x="5657" y="-2456"/>
                  <a:pt x="12857" y="3628"/>
                  <a:pt x="21600" y="19144"/>
                </a:cubicBezTo>
              </a:path>
            </a:pathLst>
          </a:custGeom>
          <a:ln w="25400">
            <a:solidFill>
              <a:schemeClr val="accent1">
                <a:satOff val="-3355"/>
                <a:lumOff val="26614"/>
              </a:schemeClr>
            </a:solidFill>
            <a:miter lim="400000"/>
            <a:tailEnd type="triangle"/>
          </a:ln>
        </p:spPr>
        <p:txBody>
          <a:bodyPr/>
          <a:lstStyle/>
          <a:p>
            <a:pPr/>
          </a:p>
        </p:txBody>
      </p:sp>
      <p:sp>
        <p:nvSpPr>
          <p:cNvPr id="273" name="Shape 273"/>
          <p:cNvSpPr/>
          <p:nvPr/>
        </p:nvSpPr>
        <p:spPr>
          <a:xfrm>
            <a:off x="7108922" y="6649704"/>
            <a:ext cx="2155927" cy="381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800"/>
            </a:lvl1pPr>
          </a:lstStyle>
          <a:p>
            <a:pPr/>
            <a:r>
              <a:t>create app instance</a:t>
            </a:r>
          </a:p>
        </p:txBody>
      </p:sp>
      <p:sp>
        <p:nvSpPr>
          <p:cNvPr id="274" name="Shape 274"/>
          <p:cNvSpPr/>
          <p:nvPr/>
        </p:nvSpPr>
        <p:spPr>
          <a:xfrm>
            <a:off x="9917218" y="6446375"/>
            <a:ext cx="2447158" cy="1272208"/>
          </a:xfrm>
          <a:prstGeom prst="roundRect">
            <a:avLst>
              <a:gd name="adj" fmla="val 9700"/>
            </a:avLst>
          </a:prstGeom>
          <a:gradFill>
            <a:gsLst>
              <a:gs pos="0">
                <a:srgbClr val="FBFEFF"/>
              </a:gs>
              <a:gs pos="100000">
                <a:srgbClr val="A0E9FC"/>
              </a:gs>
            </a:gsLst>
            <a:lin ang="5400000"/>
          </a:gradFill>
          <a:ln w="12700">
            <a:solidFill>
              <a:srgbClr val="71C0C8"/>
            </a:solidFill>
            <a:miter lim="400000"/>
          </a:ln>
          <a:extLst>
            <a:ext uri="{C572A759-6A51-4108-AA02-DFA0A04FC94B}">
              <ma14:wrappingTextBoxFlag xmlns:ma14="http://schemas.microsoft.com/office/mac/drawingml/2011/main" val="1"/>
            </a:ext>
          </a:extLst>
        </p:spPr>
        <p:txBody>
          <a:bodyPr lIns="50800" tIns="50800" rIns="50800" bIns="50800"/>
          <a:lstStyle>
            <a:lvl1pPr algn="l">
              <a:defRPr sz="1800"/>
            </a:lvl1pPr>
          </a:lstStyle>
          <a:p>
            <a:pPr/>
            <a:r>
              <a:t>App Instance 1</a:t>
            </a:r>
          </a:p>
        </p:txBody>
      </p:sp>
      <p:grpSp>
        <p:nvGrpSpPr>
          <p:cNvPr id="277" name="Group 277"/>
          <p:cNvGrpSpPr/>
          <p:nvPr/>
        </p:nvGrpSpPr>
        <p:grpSpPr>
          <a:xfrm>
            <a:off x="10000553" y="6874919"/>
            <a:ext cx="2155927" cy="712351"/>
            <a:chOff x="0" y="-110029"/>
            <a:chExt cx="2155926" cy="712350"/>
          </a:xfrm>
        </p:grpSpPr>
        <p:sp>
          <p:nvSpPr>
            <p:cNvPr id="275" name="Shape 275"/>
            <p:cNvSpPr/>
            <p:nvPr/>
          </p:nvSpPr>
          <p:spPr>
            <a:xfrm>
              <a:off x="-1" y="-1"/>
              <a:ext cx="2155928" cy="492293"/>
            </a:xfrm>
            <a:prstGeom prst="rect">
              <a:avLst/>
            </a:prstGeom>
            <a:gradFill flip="none" rotWithShape="1">
              <a:gsLst>
                <a:gs pos="0">
                  <a:srgbClr val="F0EAFA"/>
                </a:gs>
                <a:gs pos="100000">
                  <a:srgbClr val="BFABDF"/>
                </a:gs>
              </a:gsLst>
              <a:lin ang="5400000" scaled="0"/>
            </a:gradFill>
            <a:ln w="19050" cap="flat">
              <a:solidFill>
                <a:srgbClr val="9D93A6"/>
              </a:solidFill>
              <a:prstDash val="solid"/>
              <a:round/>
            </a:ln>
            <a:effectLst/>
          </p:spPr>
          <p:txBody>
            <a:bodyPr wrap="square" lIns="50800" tIns="50800" rIns="50800" bIns="50800" numCol="1" anchor="ctr">
              <a:noAutofit/>
            </a:bodyPr>
            <a:lstStyle/>
            <a:p>
              <a:pPr>
                <a:defRPr sz="1800"/>
              </a:pPr>
            </a:p>
          </p:txBody>
        </p:sp>
        <p:sp>
          <p:nvSpPr>
            <p:cNvPr id="276" name="Shape 276"/>
            <p:cNvSpPr/>
            <p:nvPr/>
          </p:nvSpPr>
          <p:spPr>
            <a:xfrm>
              <a:off x="-1" y="-110030"/>
              <a:ext cx="2155928" cy="71235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defRPr sz="1800"/>
              </a:lvl1pPr>
            </a:lstStyle>
            <a:p>
              <a:pPr/>
              <a:r>
                <a:t>Virtual Browser 1</a:t>
              </a:r>
            </a:p>
          </p:txBody>
        </p:sp>
      </p:grpSp>
      <p:sp>
        <p:nvSpPr>
          <p:cNvPr id="278" name="Shape 278"/>
          <p:cNvSpPr/>
          <p:nvPr/>
        </p:nvSpPr>
        <p:spPr>
          <a:xfrm flipV="1">
            <a:off x="6572093" y="3709900"/>
            <a:ext cx="3237294" cy="2319586"/>
          </a:xfrm>
          <a:prstGeom prst="line">
            <a:avLst/>
          </a:prstGeom>
          <a:ln w="25400">
            <a:solidFill>
              <a:schemeClr val="accent1">
                <a:satOff val="-3355"/>
                <a:lumOff val="26614"/>
              </a:schemeClr>
            </a:solidFill>
            <a:miter lim="400000"/>
            <a:tailEnd type="triangle"/>
          </a:ln>
        </p:spPr>
        <p:txBody>
          <a:bodyPr lIns="50800" tIns="50800" rIns="50800" bIns="50800" anchor="ctr"/>
          <a:lstStyle/>
          <a:p>
            <a:pPr>
              <a:defRPr sz="2400"/>
            </a:pPr>
          </a:p>
        </p:txBody>
      </p:sp>
      <p:sp>
        <p:nvSpPr>
          <p:cNvPr id="279" name="Shape 279"/>
          <p:cNvSpPr/>
          <p:nvPr/>
        </p:nvSpPr>
        <p:spPr>
          <a:xfrm>
            <a:off x="7061964" y="3554333"/>
            <a:ext cx="1803655" cy="660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1800"/>
            </a:pPr>
            <a:r>
              <a:t>redirect to </a:t>
            </a:r>
          </a:p>
          <a:p>
            <a:pPr>
              <a:defRPr sz="1800"/>
            </a:pPr>
            <a:r>
              <a:t>virtual browser 1</a:t>
            </a:r>
          </a:p>
        </p:txBody>
      </p:sp>
      <p:sp>
        <p:nvSpPr>
          <p:cNvPr id="280" name="Shape 280"/>
          <p:cNvSpPr/>
          <p:nvPr/>
        </p:nvSpPr>
        <p:spPr>
          <a:xfrm>
            <a:off x="6771757" y="4054553"/>
            <a:ext cx="2155928" cy="939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sz="1800"/>
            </a:pPr>
            <a:r>
              <a:t>app instance 1 </a:t>
            </a:r>
          </a:p>
          <a:p>
            <a:pPr>
              <a:defRPr sz="1800"/>
            </a:pPr>
            <a:r>
              <a:t>virtual browser 1 </a:t>
            </a:r>
          </a:p>
          <a:p>
            <a:pPr>
              <a:defRPr sz="1800"/>
            </a:pPr>
            <a:r>
              <a:t>created</a:t>
            </a:r>
          </a:p>
        </p:txBody>
      </p:sp>
      <p:sp>
        <p:nvSpPr>
          <p:cNvPr id="281" name="Shape 281"/>
          <p:cNvSpPr/>
          <p:nvPr/>
        </p:nvSpPr>
        <p:spPr>
          <a:xfrm flipH="1">
            <a:off x="7037182" y="3363618"/>
            <a:ext cx="2749130" cy="289415"/>
          </a:xfrm>
          <a:prstGeom prst="line">
            <a:avLst/>
          </a:prstGeom>
          <a:ln w="25400">
            <a:solidFill>
              <a:srgbClr val="000000"/>
            </a:solidFill>
            <a:miter lim="400000"/>
            <a:tailEnd type="triangle"/>
          </a:ln>
        </p:spPr>
        <p:txBody>
          <a:bodyPr lIns="50800" tIns="50800" rIns="50800" bIns="50800" anchor="ctr"/>
          <a:lstStyle/>
          <a:p>
            <a:pPr>
              <a:defRPr sz="2400"/>
            </a:pPr>
          </a:p>
        </p:txBody>
      </p:sp>
      <p:sp>
        <p:nvSpPr>
          <p:cNvPr id="282" name="Shape 282"/>
          <p:cNvSpPr/>
          <p:nvPr/>
        </p:nvSpPr>
        <p:spPr>
          <a:xfrm>
            <a:off x="1278031" y="5678522"/>
            <a:ext cx="1803655" cy="660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1800"/>
            </a:pPr>
            <a:r>
              <a:t>redirect to </a:t>
            </a:r>
          </a:p>
          <a:p>
            <a:pPr>
              <a:defRPr sz="1800"/>
            </a:pPr>
            <a:r>
              <a:t>virtual browser 1</a:t>
            </a:r>
          </a:p>
        </p:txBody>
      </p:sp>
      <p:sp>
        <p:nvSpPr>
          <p:cNvPr id="283" name="Shape 283"/>
          <p:cNvSpPr/>
          <p:nvPr/>
        </p:nvSpPr>
        <p:spPr>
          <a:xfrm flipH="1">
            <a:off x="3680656" y="4114575"/>
            <a:ext cx="1648514" cy="1148004"/>
          </a:xfrm>
          <a:prstGeom prst="line">
            <a:avLst/>
          </a:prstGeom>
          <a:ln w="25400">
            <a:solidFill>
              <a:srgbClr val="000000"/>
            </a:solidFill>
            <a:miter lim="400000"/>
            <a:tailEnd type="triangle"/>
          </a:ln>
        </p:spPr>
        <p:txBody>
          <a:bodyPr lIns="50800" tIns="50800" rIns="50800" bIns="50800" anchor="ctr"/>
          <a:lstStyle/>
          <a:p>
            <a:pPr>
              <a:defRPr sz="2400"/>
            </a:pPr>
          </a:p>
        </p:txBody>
      </p:sp>
      <p:sp>
        <p:nvSpPr>
          <p:cNvPr id="284" name="Shape 284"/>
          <p:cNvSpPr/>
          <p:nvPr/>
        </p:nvSpPr>
        <p:spPr>
          <a:xfrm flipH="1">
            <a:off x="1047478" y="5377183"/>
            <a:ext cx="2398666" cy="1"/>
          </a:xfrm>
          <a:prstGeom prst="line">
            <a:avLst/>
          </a:prstGeom>
          <a:ln w="25400">
            <a:solidFill>
              <a:srgbClr val="000000"/>
            </a:solidFill>
            <a:miter lim="400000"/>
            <a:tailEnd type="triangle"/>
          </a:ln>
        </p:spPr>
        <p:txBody>
          <a:bodyPr lIns="50800" tIns="50800" rIns="50800" bIns="50800" anchor="ctr"/>
          <a:lstStyle/>
          <a:p>
            <a:pPr>
              <a:defRPr sz="2400"/>
            </a:pPr>
          </a:p>
        </p:txBody>
      </p:sp>
    </p:spTree>
  </p:cSld>
  <p:clrMapOvr>
    <a:masterClrMapping/>
  </p:clrMapOvr>
  <p:transition xmlns:p14="http://schemas.microsoft.com/office/powerpoint/2010/main" spd="med" advClick="1" p14:dur="1000"/>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61"/>
                                        </p:tgtEl>
                                        <p:attrNameLst>
                                          <p:attrName>style.visibility</p:attrName>
                                        </p:attrNameLst>
                                      </p:cBhvr>
                                      <p:to>
                                        <p:strVal val="visible"/>
                                      </p:to>
                                    </p:set>
                                  </p:childTnLst>
                                </p:cTn>
                              </p:par>
                            </p:childTnLst>
                          </p:cTn>
                        </p:par>
                        <p:par>
                          <p:cTn id="7" fill="hold">
                            <p:stCondLst>
                              <p:cond delay="0"/>
                            </p:stCondLst>
                            <p:childTnLst>
                              <p:par>
                                <p:cTn id="8" presetClass="entr" nodeType="afterEffect" presetSubtype="0" presetID="1" grpId="2" fill="hold">
                                  <p:stCondLst>
                                    <p:cond delay="0"/>
                                  </p:stCondLst>
                                  <p:iterate type="el" backwards="0">
                                    <p:tmAbs val="0"/>
                                  </p:iterate>
                                  <p:childTnLst>
                                    <p:set>
                                      <p:cBhvr>
                                        <p:cTn id="9" fill="hold"/>
                                        <p:tgtEl>
                                          <p:spTgt spid="260"/>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Class="entr" nodeType="clickEffect" presetSubtype="0" presetID="1" grpId="3" fill="hold">
                                  <p:stCondLst>
                                    <p:cond delay="0"/>
                                  </p:stCondLst>
                                  <p:iterate type="el" backwards="0">
                                    <p:tmAbs val="0"/>
                                  </p:iterate>
                                  <p:childTnLst>
                                    <p:set>
                                      <p:cBhvr>
                                        <p:cTn id="13" fill="hold"/>
                                        <p:tgtEl>
                                          <p:spTgt spid="263"/>
                                        </p:tgtEl>
                                        <p:attrNameLst>
                                          <p:attrName>style.visibility</p:attrName>
                                        </p:attrNameLst>
                                      </p:cBhvr>
                                      <p:to>
                                        <p:strVal val="visible"/>
                                      </p:to>
                                    </p:set>
                                  </p:childTnLst>
                                </p:cTn>
                              </p:par>
                            </p:childTnLst>
                          </p:cTn>
                        </p:par>
                        <p:par>
                          <p:cTn id="14" fill="hold">
                            <p:stCondLst>
                              <p:cond delay="0"/>
                            </p:stCondLst>
                            <p:childTnLst>
                              <p:par>
                                <p:cTn id="15" presetClass="entr" nodeType="afterEffect" presetSubtype="0" presetID="1" grpId="4" fill="hold">
                                  <p:stCondLst>
                                    <p:cond delay="0"/>
                                  </p:stCondLst>
                                  <p:iterate type="el" backwards="0">
                                    <p:tmAbs val="0"/>
                                  </p:iterate>
                                  <p:childTnLst>
                                    <p:set>
                                      <p:cBhvr>
                                        <p:cTn id="16" fill="hold"/>
                                        <p:tgtEl>
                                          <p:spTgt spid="26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Class="entr" nodeType="clickEffect" presetSubtype="0" presetID="1" grpId="5" fill="hold">
                                  <p:stCondLst>
                                    <p:cond delay="0"/>
                                  </p:stCondLst>
                                  <p:iterate type="el" backwards="0">
                                    <p:tmAbs val="0"/>
                                  </p:iterate>
                                  <p:childTnLst>
                                    <p:set>
                                      <p:cBhvr>
                                        <p:cTn id="20" fill="hold"/>
                                        <p:tgtEl>
                                          <p:spTgt spid="285"/>
                                        </p:tgtEl>
                                        <p:attrNameLst>
                                          <p:attrName>style.visibility</p:attrName>
                                        </p:attrNameLst>
                                      </p:cBhvr>
                                      <p:to>
                                        <p:strVal val="visible"/>
                                      </p:to>
                                    </p:set>
                                  </p:childTnLst>
                                </p:cTn>
                              </p:par>
                            </p:childTnLst>
                          </p:cTn>
                        </p:par>
                        <p:par>
                          <p:cTn id="21" fill="hold">
                            <p:stCondLst>
                              <p:cond delay="0"/>
                            </p:stCondLst>
                            <p:childTnLst>
                              <p:par>
                                <p:cTn id="22" presetClass="entr" nodeType="afterEffect" presetSubtype="0" presetID="1" grpId="6" fill="hold">
                                  <p:stCondLst>
                                    <p:cond delay="0"/>
                                  </p:stCondLst>
                                  <p:iterate type="el" backwards="0">
                                    <p:tmAbs val="0"/>
                                  </p:iterate>
                                  <p:childTnLst>
                                    <p:set>
                                      <p:cBhvr>
                                        <p:cTn id="23" fill="hold"/>
                                        <p:tgtEl>
                                          <p:spTgt spid="265"/>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Class="entr" nodeType="clickEffect" presetSubtype="0" presetID="1" grpId="7" fill="hold">
                                  <p:stCondLst>
                                    <p:cond delay="0"/>
                                  </p:stCondLst>
                                  <p:iterate type="el" backwards="0">
                                    <p:tmAbs val="0"/>
                                  </p:iterate>
                                  <p:childTnLst>
                                    <p:set>
                                      <p:cBhvr>
                                        <p:cTn id="27" fill="hold"/>
                                        <p:tgtEl>
                                          <p:spTgt spid="286"/>
                                        </p:tgtEl>
                                        <p:attrNameLst>
                                          <p:attrName>style.visibility</p:attrName>
                                        </p:attrNameLst>
                                      </p:cBhvr>
                                      <p:to>
                                        <p:strVal val="visible"/>
                                      </p:to>
                                    </p:set>
                                  </p:childTnLst>
                                </p:cTn>
                              </p:par>
                            </p:childTnLst>
                          </p:cTn>
                        </p:par>
                        <p:par>
                          <p:cTn id="28" fill="hold">
                            <p:stCondLst>
                              <p:cond delay="0"/>
                            </p:stCondLst>
                            <p:childTnLst>
                              <p:par>
                                <p:cTn id="29" presetClass="entr" nodeType="afterEffect" presetSubtype="0" presetID="1" grpId="8" fill="hold">
                                  <p:stCondLst>
                                    <p:cond delay="0"/>
                                  </p:stCondLst>
                                  <p:iterate type="el" backwards="0">
                                    <p:tmAbs val="0"/>
                                  </p:iterate>
                                  <p:childTnLst>
                                    <p:set>
                                      <p:cBhvr>
                                        <p:cTn id="30" fill="hold"/>
                                        <p:tgtEl>
                                          <p:spTgt spid="26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Class="entr" nodeType="clickEffect" presetSubtype="0" presetID="1" grpId="9" fill="hold">
                                  <p:stCondLst>
                                    <p:cond delay="0"/>
                                  </p:stCondLst>
                                  <p:iterate type="el" backwards="0">
                                    <p:tmAbs val="0"/>
                                  </p:iterate>
                                  <p:childTnLst>
                                    <p:set>
                                      <p:cBhvr>
                                        <p:cTn id="34" fill="hold"/>
                                        <p:tgtEl>
                                          <p:spTgt spid="269"/>
                                        </p:tgtEl>
                                        <p:attrNameLst>
                                          <p:attrName>style.visibility</p:attrName>
                                        </p:attrNameLst>
                                      </p:cBhvr>
                                      <p:to>
                                        <p:strVal val="visible"/>
                                      </p:to>
                                    </p:set>
                                  </p:childTnLst>
                                </p:cTn>
                              </p:par>
                            </p:childTnLst>
                          </p:cTn>
                        </p:par>
                        <p:par>
                          <p:cTn id="35" fill="hold">
                            <p:stCondLst>
                              <p:cond delay="0"/>
                            </p:stCondLst>
                            <p:childTnLst>
                              <p:par>
                                <p:cTn id="36" presetClass="entr" nodeType="afterEffect" presetSubtype="0" presetID="1" grpId="10" fill="hold">
                                  <p:stCondLst>
                                    <p:cond delay="0"/>
                                  </p:stCondLst>
                                  <p:iterate type="el" backwards="0">
                                    <p:tmAbs val="0"/>
                                  </p:iterate>
                                  <p:childTnLst>
                                    <p:set>
                                      <p:cBhvr>
                                        <p:cTn id="37" fill="hold"/>
                                        <p:tgtEl>
                                          <p:spTgt spid="268"/>
                                        </p:tgtEl>
                                        <p:attrNameLst>
                                          <p:attrName>style.visibility</p:attrName>
                                        </p:attrNameLst>
                                      </p:cBhvr>
                                      <p:to>
                                        <p:strVal val="visible"/>
                                      </p:to>
                                    </p:set>
                                  </p:childTnLst>
                                </p:cTn>
                              </p:par>
                            </p:childTnLst>
                          </p:cTn>
                        </p:par>
                        <p:par>
                          <p:cTn id="38" fill="hold">
                            <p:stCondLst>
                              <p:cond delay="0"/>
                            </p:stCondLst>
                            <p:childTnLst>
                              <p:par>
                                <p:cTn id="39" presetClass="exit" nodeType="afterEffect" presetSubtype="0" presetID="1" grpId="11" fill="hold">
                                  <p:stCondLst>
                                    <p:cond delay="0"/>
                                  </p:stCondLst>
                                  <p:iterate type="el" backwards="0">
                                    <p:tmAbs val="0"/>
                                  </p:iterate>
                                  <p:childTnLst>
                                    <p:set>
                                      <p:cBhvr>
                                        <p:cTn id="40" fill="hold">
                                          <p:stCondLst>
                                            <p:cond delay="0"/>
                                          </p:stCondLst>
                                        </p:cTn>
                                        <p:tgtEl>
                                          <p:spTgt spid="285"/>
                                        </p:tgtEl>
                                        <p:attrNameLst>
                                          <p:attrName>style.visibility</p:attrName>
                                        </p:attrNameLst>
                                      </p:cBhvr>
                                      <p:to>
                                        <p:strVal val="hidden"/>
                                      </p:to>
                                    </p:set>
                                  </p:childTnLst>
                                </p:cTn>
                              </p:par>
                            </p:childTnLst>
                          </p:cTn>
                        </p:par>
                        <p:par>
                          <p:cTn id="41" fill="hold">
                            <p:stCondLst>
                              <p:cond delay="0"/>
                            </p:stCondLst>
                            <p:childTnLst>
                              <p:par>
                                <p:cTn id="42" presetClass="exit" nodeType="afterEffect" presetSubtype="0" presetID="1" grpId="12" fill="hold">
                                  <p:stCondLst>
                                    <p:cond delay="0"/>
                                  </p:stCondLst>
                                  <p:iterate type="el" backwards="0">
                                    <p:tmAbs val="0"/>
                                  </p:iterate>
                                  <p:childTnLst>
                                    <p:set>
                                      <p:cBhvr>
                                        <p:cTn id="43" fill="hold">
                                          <p:stCondLst>
                                            <p:cond delay="0"/>
                                          </p:stCondLst>
                                        </p:cTn>
                                        <p:tgtEl>
                                          <p:spTgt spid="265"/>
                                        </p:tgtEl>
                                        <p:attrNameLst>
                                          <p:attrName>style.visibility</p:attrName>
                                        </p:attrNameLst>
                                      </p:cBhvr>
                                      <p:to>
                                        <p:strVal val="hidden"/>
                                      </p:to>
                                    </p:set>
                                  </p:childTnLst>
                                </p:cTn>
                              </p:par>
                            </p:childTnLst>
                          </p:cTn>
                        </p:par>
                        <p:par>
                          <p:cTn id="44" fill="hold">
                            <p:stCondLst>
                              <p:cond delay="0"/>
                            </p:stCondLst>
                            <p:childTnLst>
                              <p:par>
                                <p:cTn id="45" presetClass="exit" nodeType="afterEffect" presetSubtype="0" presetID="1" grpId="13" fill="hold">
                                  <p:stCondLst>
                                    <p:cond delay="0"/>
                                  </p:stCondLst>
                                  <p:iterate type="el" backwards="0">
                                    <p:tmAbs val="0"/>
                                  </p:iterate>
                                  <p:childTnLst>
                                    <p:set>
                                      <p:cBhvr>
                                        <p:cTn id="46" fill="hold">
                                          <p:stCondLst>
                                            <p:cond delay="0"/>
                                          </p:stCondLst>
                                        </p:cTn>
                                        <p:tgtEl>
                                          <p:spTgt spid="286"/>
                                        </p:tgtEl>
                                        <p:attrNameLst>
                                          <p:attrName>style.visibility</p:attrName>
                                        </p:attrNameLst>
                                      </p:cBhvr>
                                      <p:to>
                                        <p:strVal val="hidden"/>
                                      </p:to>
                                    </p:set>
                                  </p:childTnLst>
                                </p:cTn>
                              </p:par>
                            </p:childTnLst>
                          </p:cTn>
                        </p:par>
                        <p:par>
                          <p:cTn id="47" fill="hold">
                            <p:stCondLst>
                              <p:cond delay="0"/>
                            </p:stCondLst>
                            <p:childTnLst>
                              <p:par>
                                <p:cTn id="48" presetClass="exit" nodeType="afterEffect" presetSubtype="0" presetID="1" grpId="14" fill="hold">
                                  <p:stCondLst>
                                    <p:cond delay="0"/>
                                  </p:stCondLst>
                                  <p:iterate type="el" backwards="0">
                                    <p:tmAbs val="0"/>
                                  </p:iterate>
                                  <p:childTnLst>
                                    <p:set>
                                      <p:cBhvr>
                                        <p:cTn id="49" fill="hold">
                                          <p:stCondLst>
                                            <p:cond delay="0"/>
                                          </p:stCondLst>
                                        </p:cTn>
                                        <p:tgtEl>
                                          <p:spTgt spid="267"/>
                                        </p:tgtEl>
                                        <p:attrNameLst>
                                          <p:attrName>style.visibility</p:attrName>
                                        </p:attrNameLst>
                                      </p:cBhvr>
                                      <p:to>
                                        <p:strVal val="hidden"/>
                                      </p:to>
                                    </p:set>
                                  </p:childTnLst>
                                </p:cTn>
                              </p:par>
                            </p:childTnLst>
                          </p:cTn>
                        </p:par>
                      </p:childTnLst>
                    </p:cTn>
                  </p:par>
                  <p:par>
                    <p:cTn id="50" fill="hold">
                      <p:stCondLst>
                        <p:cond delay="indefinite"/>
                      </p:stCondLst>
                      <p:childTnLst>
                        <p:par>
                          <p:cTn id="51" fill="hold">
                            <p:stCondLst>
                              <p:cond delay="0"/>
                            </p:stCondLst>
                            <p:childTnLst>
                              <p:par>
                                <p:cTn id="52" presetClass="entr" nodeType="clickEffect" presetSubtype="0" presetID="1" grpId="15" fill="hold">
                                  <p:stCondLst>
                                    <p:cond delay="0"/>
                                  </p:stCondLst>
                                  <p:iterate type="el" backwards="0">
                                    <p:tmAbs val="0"/>
                                  </p:iterate>
                                  <p:childTnLst>
                                    <p:set>
                                      <p:cBhvr>
                                        <p:cTn id="53" fill="hold"/>
                                        <p:tgtEl>
                                          <p:spTgt spid="287"/>
                                        </p:tgtEl>
                                        <p:attrNameLst>
                                          <p:attrName>style.visibility</p:attrName>
                                        </p:attrNameLst>
                                      </p:cBhvr>
                                      <p:to>
                                        <p:strVal val="visible"/>
                                      </p:to>
                                    </p:set>
                                  </p:childTnLst>
                                </p:cTn>
                              </p:par>
                            </p:childTnLst>
                          </p:cTn>
                        </p:par>
                        <p:par>
                          <p:cTn id="54" fill="hold">
                            <p:stCondLst>
                              <p:cond delay="0"/>
                            </p:stCondLst>
                            <p:childTnLst>
                              <p:par>
                                <p:cTn id="55" presetClass="entr" nodeType="afterEffect" presetSubtype="0" presetID="1" grpId="16" fill="hold">
                                  <p:stCondLst>
                                    <p:cond delay="0"/>
                                  </p:stCondLst>
                                  <p:iterate type="el" backwards="0">
                                    <p:tmAbs val="0"/>
                                  </p:iterate>
                                  <p:childTnLst>
                                    <p:set>
                                      <p:cBhvr>
                                        <p:cTn id="56" fill="hold"/>
                                        <p:tgtEl>
                                          <p:spTgt spid="271"/>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Class="entr" nodeType="clickEffect" presetSubtype="0" presetID="1" grpId="17" fill="hold">
                                  <p:stCondLst>
                                    <p:cond delay="0"/>
                                  </p:stCondLst>
                                  <p:iterate type="el" backwards="0">
                                    <p:tmAbs val="0"/>
                                  </p:iterate>
                                  <p:childTnLst>
                                    <p:set>
                                      <p:cBhvr>
                                        <p:cTn id="60" fill="hold"/>
                                        <p:tgtEl>
                                          <p:spTgt spid="288"/>
                                        </p:tgtEl>
                                        <p:attrNameLst>
                                          <p:attrName>style.visibility</p:attrName>
                                        </p:attrNameLst>
                                      </p:cBhvr>
                                      <p:to>
                                        <p:strVal val="visible"/>
                                      </p:to>
                                    </p:set>
                                  </p:childTnLst>
                                </p:cTn>
                              </p:par>
                            </p:childTnLst>
                          </p:cTn>
                        </p:par>
                        <p:par>
                          <p:cTn id="61" fill="hold">
                            <p:stCondLst>
                              <p:cond delay="0"/>
                            </p:stCondLst>
                            <p:childTnLst>
                              <p:par>
                                <p:cTn id="62" presetClass="entr" nodeType="afterEffect" presetSubtype="0" presetID="1" grpId="18" fill="hold">
                                  <p:stCondLst>
                                    <p:cond delay="0"/>
                                  </p:stCondLst>
                                  <p:iterate type="el" backwards="0">
                                    <p:tmAbs val="0"/>
                                  </p:iterate>
                                  <p:childTnLst>
                                    <p:set>
                                      <p:cBhvr>
                                        <p:cTn id="63" fill="hold"/>
                                        <p:tgtEl>
                                          <p:spTgt spid="273"/>
                                        </p:tgtEl>
                                        <p:attrNameLst>
                                          <p:attrName>style.visibility</p:attrName>
                                        </p:attrNameLst>
                                      </p:cBhvr>
                                      <p:to>
                                        <p:strVal val="visible"/>
                                      </p:to>
                                    </p:set>
                                  </p:childTnLst>
                                </p:cTn>
                              </p:par>
                            </p:childTnLst>
                          </p:cTn>
                        </p:par>
                      </p:childTnLst>
                    </p:cTn>
                  </p:par>
                  <p:par>
                    <p:cTn id="64" fill="hold">
                      <p:stCondLst>
                        <p:cond delay="indefinite"/>
                      </p:stCondLst>
                      <p:childTnLst>
                        <p:par>
                          <p:cTn id="65" fill="hold">
                            <p:stCondLst>
                              <p:cond delay="0"/>
                            </p:stCondLst>
                            <p:childTnLst>
                              <p:par>
                                <p:cTn id="66" presetClass="entr" nodeType="clickEffect" presetSubtype="0" presetID="1" grpId="19" fill="hold">
                                  <p:stCondLst>
                                    <p:cond delay="0"/>
                                  </p:stCondLst>
                                  <p:iterate type="el" backwards="0">
                                    <p:tmAbs val="0"/>
                                  </p:iterate>
                                  <p:childTnLst>
                                    <p:set>
                                      <p:cBhvr>
                                        <p:cTn id="67" fill="hold"/>
                                        <p:tgtEl>
                                          <p:spTgt spid="274"/>
                                        </p:tgtEl>
                                        <p:attrNameLst>
                                          <p:attrName>style.visibility</p:attrName>
                                        </p:attrNameLst>
                                      </p:cBhvr>
                                      <p:to>
                                        <p:strVal val="visible"/>
                                      </p:to>
                                    </p:set>
                                  </p:childTnLst>
                                </p:cTn>
                              </p:par>
                            </p:childTnLst>
                          </p:cTn>
                        </p:par>
                        <p:par>
                          <p:cTn id="68" fill="hold">
                            <p:stCondLst>
                              <p:cond delay="0"/>
                            </p:stCondLst>
                            <p:childTnLst>
                              <p:par>
                                <p:cTn id="69" presetClass="entr" nodeType="afterEffect" presetSubtype="0" presetID="1" grpId="20" fill="hold">
                                  <p:stCondLst>
                                    <p:cond delay="0"/>
                                  </p:stCondLst>
                                  <p:iterate type="el" backwards="0">
                                    <p:tmAbs val="0"/>
                                  </p:iterate>
                                  <p:childTnLst>
                                    <p:set>
                                      <p:cBhvr>
                                        <p:cTn id="70" fill="hold"/>
                                        <p:tgtEl>
                                          <p:spTgt spid="277"/>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Class="exit" nodeType="clickEffect" presetSubtype="0" presetID="1" grpId="21" fill="hold">
                                  <p:stCondLst>
                                    <p:cond delay="0"/>
                                  </p:stCondLst>
                                  <p:iterate type="el" backwards="0">
                                    <p:tmAbs val="0"/>
                                  </p:iterate>
                                  <p:childTnLst>
                                    <p:set>
                                      <p:cBhvr>
                                        <p:cTn id="74" fill="hold">
                                          <p:stCondLst>
                                            <p:cond delay="0"/>
                                          </p:stCondLst>
                                        </p:cTn>
                                        <p:tgtEl>
                                          <p:spTgt spid="288"/>
                                        </p:tgtEl>
                                        <p:attrNameLst>
                                          <p:attrName>style.visibility</p:attrName>
                                        </p:attrNameLst>
                                      </p:cBhvr>
                                      <p:to>
                                        <p:strVal val="hidden"/>
                                      </p:to>
                                    </p:set>
                                  </p:childTnLst>
                                </p:cTn>
                              </p:par>
                            </p:childTnLst>
                          </p:cTn>
                        </p:par>
                        <p:par>
                          <p:cTn id="75" fill="hold">
                            <p:stCondLst>
                              <p:cond delay="0"/>
                            </p:stCondLst>
                            <p:childTnLst>
                              <p:par>
                                <p:cTn id="76" presetClass="exit" nodeType="afterEffect" presetSubtype="0" presetID="1" grpId="22" fill="hold">
                                  <p:stCondLst>
                                    <p:cond delay="0"/>
                                  </p:stCondLst>
                                  <p:iterate type="el" backwards="0">
                                    <p:tmAbs val="0"/>
                                  </p:iterate>
                                  <p:childTnLst>
                                    <p:set>
                                      <p:cBhvr>
                                        <p:cTn id="77" fill="hold">
                                          <p:stCondLst>
                                            <p:cond delay="0"/>
                                          </p:stCondLst>
                                        </p:cTn>
                                        <p:tgtEl>
                                          <p:spTgt spid="273"/>
                                        </p:tgtEl>
                                        <p:attrNameLst>
                                          <p:attrName>style.visibility</p:attrName>
                                        </p:attrNameLst>
                                      </p:cBhvr>
                                      <p:to>
                                        <p:strVal val="hidden"/>
                                      </p:to>
                                    </p:set>
                                  </p:childTnLst>
                                </p:cTn>
                              </p:par>
                            </p:childTnLst>
                          </p:cTn>
                        </p:par>
                      </p:childTnLst>
                    </p:cTn>
                  </p:par>
                  <p:par>
                    <p:cTn id="78" fill="hold">
                      <p:stCondLst>
                        <p:cond delay="indefinite"/>
                      </p:stCondLst>
                      <p:childTnLst>
                        <p:par>
                          <p:cTn id="79" fill="hold">
                            <p:stCondLst>
                              <p:cond delay="0"/>
                            </p:stCondLst>
                            <p:childTnLst>
                              <p:par>
                                <p:cTn id="80" presetClass="entr" nodeType="clickEffect" presetSubtype="0" presetID="1" grpId="23" fill="hold">
                                  <p:stCondLst>
                                    <p:cond delay="0"/>
                                  </p:stCondLst>
                                  <p:iterate type="el" backwards="0">
                                    <p:tmAbs val="0"/>
                                  </p:iterate>
                                  <p:childTnLst>
                                    <p:set>
                                      <p:cBhvr>
                                        <p:cTn id="81" fill="hold"/>
                                        <p:tgtEl>
                                          <p:spTgt spid="280"/>
                                        </p:tgtEl>
                                        <p:attrNameLst>
                                          <p:attrName>style.visibility</p:attrName>
                                        </p:attrNameLst>
                                      </p:cBhvr>
                                      <p:to>
                                        <p:strVal val="visible"/>
                                      </p:to>
                                    </p:set>
                                  </p:childTnLst>
                                </p:cTn>
                              </p:par>
                            </p:childTnLst>
                          </p:cTn>
                        </p:par>
                        <p:par>
                          <p:cTn id="82" fill="hold">
                            <p:stCondLst>
                              <p:cond delay="0"/>
                            </p:stCondLst>
                            <p:childTnLst>
                              <p:par>
                                <p:cTn id="83" presetClass="entr" nodeType="afterEffect" presetSubtype="0" presetID="1" grpId="24" fill="hold">
                                  <p:stCondLst>
                                    <p:cond delay="0"/>
                                  </p:stCondLst>
                                  <p:iterate type="el" backwards="0">
                                    <p:tmAbs val="0"/>
                                  </p:iterate>
                                  <p:childTnLst>
                                    <p:set>
                                      <p:cBhvr>
                                        <p:cTn id="84" fill="hold"/>
                                        <p:tgtEl>
                                          <p:spTgt spid="278"/>
                                        </p:tgtEl>
                                        <p:attrNameLst>
                                          <p:attrName>style.visibility</p:attrName>
                                        </p:attrNameLst>
                                      </p:cBhvr>
                                      <p:to>
                                        <p:strVal val="visible"/>
                                      </p:to>
                                    </p:set>
                                  </p:childTnLst>
                                </p:cTn>
                              </p:par>
                            </p:childTnLst>
                          </p:cTn>
                        </p:par>
                        <p:par>
                          <p:cTn id="85" fill="hold">
                            <p:stCondLst>
                              <p:cond delay="0"/>
                            </p:stCondLst>
                            <p:childTnLst>
                              <p:par>
                                <p:cTn id="86" presetClass="exit" nodeType="afterEffect" presetSubtype="0" presetID="1" grpId="25" fill="hold">
                                  <p:stCondLst>
                                    <p:cond delay="0"/>
                                  </p:stCondLst>
                                  <p:iterate type="el" backwards="0">
                                    <p:tmAbs val="0"/>
                                  </p:iterate>
                                  <p:childTnLst>
                                    <p:set>
                                      <p:cBhvr>
                                        <p:cTn id="87" fill="hold">
                                          <p:stCondLst>
                                            <p:cond delay="0"/>
                                          </p:stCondLst>
                                        </p:cTn>
                                        <p:tgtEl>
                                          <p:spTgt spid="287"/>
                                        </p:tgtEl>
                                        <p:attrNameLst>
                                          <p:attrName>style.visibility</p:attrName>
                                        </p:attrNameLst>
                                      </p:cBhvr>
                                      <p:to>
                                        <p:strVal val="hidden"/>
                                      </p:to>
                                    </p:set>
                                  </p:childTnLst>
                                </p:cTn>
                              </p:par>
                            </p:childTnLst>
                          </p:cTn>
                        </p:par>
                        <p:par>
                          <p:cTn id="88" fill="hold">
                            <p:stCondLst>
                              <p:cond delay="0"/>
                            </p:stCondLst>
                            <p:childTnLst>
                              <p:par>
                                <p:cTn id="89" presetClass="exit" nodeType="afterEffect" presetSubtype="0" presetID="1" grpId="26" fill="hold">
                                  <p:stCondLst>
                                    <p:cond delay="0"/>
                                  </p:stCondLst>
                                  <p:iterate type="el" backwards="0">
                                    <p:tmAbs val="0"/>
                                  </p:iterate>
                                  <p:childTnLst>
                                    <p:set>
                                      <p:cBhvr>
                                        <p:cTn id="90" fill="hold">
                                          <p:stCondLst>
                                            <p:cond delay="0"/>
                                          </p:stCondLst>
                                        </p:cTn>
                                        <p:tgtEl>
                                          <p:spTgt spid="271"/>
                                        </p:tgtEl>
                                        <p:attrNameLst>
                                          <p:attrName>style.visibility</p:attrName>
                                        </p:attrNameLst>
                                      </p:cBhvr>
                                      <p:to>
                                        <p:strVal val="hidden"/>
                                      </p:to>
                                    </p:set>
                                  </p:childTnLst>
                                </p:cTn>
                              </p:par>
                            </p:childTnLst>
                          </p:cTn>
                        </p:par>
                      </p:childTnLst>
                    </p:cTn>
                  </p:par>
                  <p:par>
                    <p:cTn id="91" fill="hold">
                      <p:stCondLst>
                        <p:cond delay="indefinite"/>
                      </p:stCondLst>
                      <p:childTnLst>
                        <p:par>
                          <p:cTn id="92" fill="hold">
                            <p:stCondLst>
                              <p:cond delay="0"/>
                            </p:stCondLst>
                            <p:childTnLst>
                              <p:par>
                                <p:cTn id="93" presetClass="exit" nodeType="clickEffect" presetSubtype="0" presetID="1" grpId="27" fill="hold">
                                  <p:stCondLst>
                                    <p:cond delay="0"/>
                                  </p:stCondLst>
                                  <p:iterate type="el" backwards="0">
                                    <p:tmAbs val="0"/>
                                  </p:iterate>
                                  <p:childTnLst>
                                    <p:set>
                                      <p:cBhvr>
                                        <p:cTn id="94" fill="hold">
                                          <p:stCondLst>
                                            <p:cond delay="0"/>
                                          </p:stCondLst>
                                        </p:cTn>
                                        <p:tgtEl>
                                          <p:spTgt spid="280"/>
                                        </p:tgtEl>
                                        <p:attrNameLst>
                                          <p:attrName>style.visibility</p:attrName>
                                        </p:attrNameLst>
                                      </p:cBhvr>
                                      <p:to>
                                        <p:strVal val="hidden"/>
                                      </p:to>
                                    </p:set>
                                  </p:childTnLst>
                                </p:cTn>
                              </p:par>
                            </p:childTnLst>
                          </p:cTn>
                        </p:par>
                        <p:par>
                          <p:cTn id="95" fill="hold">
                            <p:stCondLst>
                              <p:cond delay="0"/>
                            </p:stCondLst>
                            <p:childTnLst>
                              <p:par>
                                <p:cTn id="96" presetClass="exit" nodeType="afterEffect" presetSubtype="0" presetID="1" grpId="28" fill="hold">
                                  <p:stCondLst>
                                    <p:cond delay="0"/>
                                  </p:stCondLst>
                                  <p:iterate type="el" backwards="0">
                                    <p:tmAbs val="0"/>
                                  </p:iterate>
                                  <p:childTnLst>
                                    <p:set>
                                      <p:cBhvr>
                                        <p:cTn id="97" fill="hold">
                                          <p:stCondLst>
                                            <p:cond delay="0"/>
                                          </p:stCondLst>
                                        </p:cTn>
                                        <p:tgtEl>
                                          <p:spTgt spid="278"/>
                                        </p:tgtEl>
                                        <p:attrNameLst>
                                          <p:attrName>style.visibility</p:attrName>
                                        </p:attrNameLst>
                                      </p:cBhvr>
                                      <p:to>
                                        <p:strVal val="hidden"/>
                                      </p:to>
                                    </p:set>
                                  </p:childTnLst>
                                </p:cTn>
                              </p:par>
                            </p:childTnLst>
                          </p:cTn>
                        </p:par>
                        <p:par>
                          <p:cTn id="98" fill="hold">
                            <p:stCondLst>
                              <p:cond delay="0"/>
                            </p:stCondLst>
                            <p:childTnLst>
                              <p:par>
                                <p:cTn id="99" presetClass="entr" nodeType="afterEffect" presetSubtype="0" presetID="1" grpId="29" fill="hold">
                                  <p:stCondLst>
                                    <p:cond delay="0"/>
                                  </p:stCondLst>
                                  <p:iterate type="el" backwards="0">
                                    <p:tmAbs val="0"/>
                                  </p:iterate>
                                  <p:childTnLst>
                                    <p:set>
                                      <p:cBhvr>
                                        <p:cTn id="100" fill="hold"/>
                                        <p:tgtEl>
                                          <p:spTgt spid="281"/>
                                        </p:tgtEl>
                                        <p:attrNameLst>
                                          <p:attrName>style.visibility</p:attrName>
                                        </p:attrNameLst>
                                      </p:cBhvr>
                                      <p:to>
                                        <p:strVal val="visible"/>
                                      </p:to>
                                    </p:set>
                                  </p:childTnLst>
                                </p:cTn>
                              </p:par>
                            </p:childTnLst>
                          </p:cTn>
                        </p:par>
                        <p:par>
                          <p:cTn id="101" fill="hold">
                            <p:stCondLst>
                              <p:cond delay="0"/>
                            </p:stCondLst>
                            <p:childTnLst>
                              <p:par>
                                <p:cTn id="102" presetClass="entr" nodeType="afterEffect" presetSubtype="0" presetID="1" grpId="30" fill="hold">
                                  <p:stCondLst>
                                    <p:cond delay="0"/>
                                  </p:stCondLst>
                                  <p:iterate type="el" backwards="0">
                                    <p:tmAbs val="0"/>
                                  </p:iterate>
                                  <p:childTnLst>
                                    <p:set>
                                      <p:cBhvr>
                                        <p:cTn id="103" fill="hold"/>
                                        <p:tgtEl>
                                          <p:spTgt spid="279"/>
                                        </p:tgtEl>
                                        <p:attrNameLst>
                                          <p:attrName>style.visibility</p:attrName>
                                        </p:attrNameLst>
                                      </p:cBhvr>
                                      <p:to>
                                        <p:strVal val="visible"/>
                                      </p:to>
                                    </p:set>
                                  </p:childTnLst>
                                </p:cTn>
                              </p:par>
                            </p:childTnLst>
                          </p:cTn>
                        </p:par>
                      </p:childTnLst>
                    </p:cTn>
                  </p:par>
                  <p:par>
                    <p:cTn id="104" fill="hold">
                      <p:stCondLst>
                        <p:cond delay="indefinite"/>
                      </p:stCondLst>
                      <p:childTnLst>
                        <p:par>
                          <p:cTn id="105" fill="hold">
                            <p:stCondLst>
                              <p:cond delay="0"/>
                            </p:stCondLst>
                            <p:childTnLst>
                              <p:par>
                                <p:cTn id="106" presetClass="exit" nodeType="clickEffect" presetSubtype="0" presetID="1" grpId="31" fill="hold">
                                  <p:stCondLst>
                                    <p:cond delay="0"/>
                                  </p:stCondLst>
                                  <p:iterate type="el" backwards="0">
                                    <p:tmAbs val="0"/>
                                  </p:iterate>
                                  <p:childTnLst>
                                    <p:set>
                                      <p:cBhvr>
                                        <p:cTn id="107" fill="hold">
                                          <p:stCondLst>
                                            <p:cond delay="0"/>
                                          </p:stCondLst>
                                        </p:cTn>
                                        <p:tgtEl>
                                          <p:spTgt spid="269"/>
                                        </p:tgtEl>
                                        <p:attrNameLst>
                                          <p:attrName>style.visibility</p:attrName>
                                        </p:attrNameLst>
                                      </p:cBhvr>
                                      <p:to>
                                        <p:strVal val="hidden"/>
                                      </p:to>
                                    </p:set>
                                  </p:childTnLst>
                                </p:cTn>
                              </p:par>
                            </p:childTnLst>
                          </p:cTn>
                        </p:par>
                        <p:par>
                          <p:cTn id="108" fill="hold">
                            <p:stCondLst>
                              <p:cond delay="0"/>
                            </p:stCondLst>
                            <p:childTnLst>
                              <p:par>
                                <p:cTn id="109" presetClass="exit" nodeType="afterEffect" presetSubtype="0" presetID="1" grpId="32" fill="hold">
                                  <p:stCondLst>
                                    <p:cond delay="0"/>
                                  </p:stCondLst>
                                  <p:iterate type="el" backwards="0">
                                    <p:tmAbs val="0"/>
                                  </p:iterate>
                                  <p:childTnLst>
                                    <p:set>
                                      <p:cBhvr>
                                        <p:cTn id="110" fill="hold">
                                          <p:stCondLst>
                                            <p:cond delay="0"/>
                                          </p:stCondLst>
                                        </p:cTn>
                                        <p:tgtEl>
                                          <p:spTgt spid="268"/>
                                        </p:tgtEl>
                                        <p:attrNameLst>
                                          <p:attrName>style.visibility</p:attrName>
                                        </p:attrNameLst>
                                      </p:cBhvr>
                                      <p:to>
                                        <p:strVal val="hidden"/>
                                      </p:to>
                                    </p:set>
                                  </p:childTnLst>
                                </p:cTn>
                              </p:par>
                            </p:childTnLst>
                          </p:cTn>
                        </p:par>
                      </p:childTnLst>
                    </p:cTn>
                  </p:par>
                  <p:par>
                    <p:cTn id="111" fill="hold">
                      <p:stCondLst>
                        <p:cond delay="indefinite"/>
                      </p:stCondLst>
                      <p:childTnLst>
                        <p:par>
                          <p:cTn id="112" fill="hold">
                            <p:stCondLst>
                              <p:cond delay="0"/>
                            </p:stCondLst>
                            <p:childTnLst>
                              <p:par>
                                <p:cTn id="113" presetClass="entr" nodeType="clickEffect" presetSubtype="0" presetID="1" grpId="33" fill="hold">
                                  <p:stCondLst>
                                    <p:cond delay="0"/>
                                  </p:stCondLst>
                                  <p:iterate type="el" backwards="0">
                                    <p:tmAbs val="0"/>
                                  </p:iterate>
                                  <p:childTnLst>
                                    <p:set>
                                      <p:cBhvr>
                                        <p:cTn id="114" fill="hold"/>
                                        <p:tgtEl>
                                          <p:spTgt spid="283"/>
                                        </p:tgtEl>
                                        <p:attrNameLst>
                                          <p:attrName>style.visibility</p:attrName>
                                        </p:attrNameLst>
                                      </p:cBhvr>
                                      <p:to>
                                        <p:strVal val="visible"/>
                                      </p:to>
                                    </p:set>
                                  </p:childTnLst>
                                </p:cTn>
                              </p:par>
                            </p:childTnLst>
                          </p:cTn>
                        </p:par>
                        <p:par>
                          <p:cTn id="115" fill="hold">
                            <p:stCondLst>
                              <p:cond delay="0"/>
                            </p:stCondLst>
                            <p:childTnLst>
                              <p:par>
                                <p:cTn id="116" presetClass="entr" nodeType="afterEffect" presetSubtype="0" presetID="1" grpId="34" fill="hold">
                                  <p:stCondLst>
                                    <p:cond delay="0"/>
                                  </p:stCondLst>
                                  <p:iterate type="el" backwards="0">
                                    <p:tmAbs val="0"/>
                                  </p:iterate>
                                  <p:childTnLst>
                                    <p:set>
                                      <p:cBhvr>
                                        <p:cTn id="117" fill="hold"/>
                                        <p:tgtEl>
                                          <p:spTgt spid="282"/>
                                        </p:tgtEl>
                                        <p:attrNameLst>
                                          <p:attrName>style.visibility</p:attrName>
                                        </p:attrNameLst>
                                      </p:cBhvr>
                                      <p:to>
                                        <p:strVal val="visible"/>
                                      </p:to>
                                    </p:set>
                                  </p:childTnLst>
                                </p:cTn>
                              </p:par>
                            </p:childTnLst>
                          </p:cTn>
                        </p:par>
                        <p:par>
                          <p:cTn id="118" fill="hold">
                            <p:stCondLst>
                              <p:cond delay="0"/>
                            </p:stCondLst>
                            <p:childTnLst>
                              <p:par>
                                <p:cTn id="119" presetClass="entr" nodeType="afterEffect" presetSubtype="0" presetID="1" grpId="35" fill="hold">
                                  <p:stCondLst>
                                    <p:cond delay="0"/>
                                  </p:stCondLst>
                                  <p:iterate type="el" backwards="0">
                                    <p:tmAbs val="0"/>
                                  </p:iterate>
                                  <p:childTnLst>
                                    <p:set>
                                      <p:cBhvr>
                                        <p:cTn id="120" fill="hold"/>
                                        <p:tgtEl>
                                          <p:spTgt spid="28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78" grpId="28"/>
      <p:bldP build="whole" bldLvl="1" animBg="1" rev="0" advAuto="0" spid="281" grpId="29"/>
      <p:bldP build="whole" bldLvl="1" animBg="1" rev="0" advAuto="0" spid="287" grpId="25"/>
      <p:bldP build="whole" bldLvl="1" animBg="1" rev="0" advAuto="0" spid="277" grpId="20"/>
      <p:bldP build="whole" bldLvl="1" animBg="1" rev="0" advAuto="0" spid="288" grpId="17"/>
      <p:bldP build="whole" bldLvl="1" animBg="1" rev="0" advAuto="0" spid="288" grpId="21"/>
      <p:bldP build="whole" bldLvl="1" animBg="1" rev="0" advAuto="0" spid="285" grpId="5"/>
      <p:bldP build="whole" bldLvl="1" animBg="1" rev="0" advAuto="0" spid="284" grpId="35"/>
      <p:bldP build="whole" bldLvl="1" animBg="1" rev="0" advAuto="0" spid="285" grpId="11"/>
      <p:bldP build="whole" bldLvl="1" animBg="1" rev="0" advAuto="0" spid="273" grpId="18"/>
      <p:bldP build="whole" bldLvl="1" animBg="1" rev="0" advAuto="0" spid="265" grpId="6"/>
      <p:bldP build="whole" bldLvl="1" animBg="1" rev="0" advAuto="0" spid="269" grpId="31"/>
      <p:bldP build="whole" bldLvl="1" animBg="1" rev="0" advAuto="0" spid="271" grpId="16"/>
      <p:bldP build="whole" bldLvl="1" animBg="1" rev="0" advAuto="0" spid="273" grpId="22"/>
      <p:bldP build="whole" bldLvl="1" animBg="1" rev="0" advAuto="0" spid="279" grpId="30"/>
      <p:bldP build="whole" bldLvl="1" animBg="1" rev="0" advAuto="0" spid="265" grpId="12"/>
      <p:bldP build="whole" bldLvl="1" animBg="1" rev="0" advAuto="0" spid="260" grpId="2"/>
      <p:bldP build="whole" bldLvl="1" animBg="1" rev="0" advAuto="0" spid="267" grpId="8"/>
      <p:bldP build="whole" bldLvl="1" animBg="1" rev="0" advAuto="0" spid="262" grpId="4"/>
      <p:bldP build="whole" bldLvl="1" animBg="1" rev="0" advAuto="0" spid="263" grpId="3"/>
      <p:bldP build="whole" bldLvl="1" animBg="1" rev="0" advAuto="0" spid="267" grpId="14"/>
      <p:bldP build="whole" bldLvl="1" animBg="1" rev="0" advAuto="0" spid="271" grpId="26"/>
      <p:bldP build="whole" bldLvl="1" animBg="1" rev="0" advAuto="0" spid="261" grpId="1"/>
      <p:bldP build="whole" bldLvl="1" animBg="1" rev="0" advAuto="0" spid="286" grpId="7"/>
      <p:bldP build="whole" bldLvl="1" animBg="1" rev="0" advAuto="0" spid="280" grpId="23"/>
      <p:bldP build="whole" bldLvl="1" animBg="1" rev="0" advAuto="0" spid="286" grpId="13"/>
      <p:bldP build="whole" bldLvl="1" animBg="1" rev="0" advAuto="0" spid="280" grpId="27"/>
      <p:bldP build="whole" bldLvl="1" animBg="1" rev="0" advAuto="0" spid="268" grpId="10"/>
      <p:bldP build="whole" bldLvl="1" animBg="1" rev="0" advAuto="0" spid="282" grpId="34"/>
      <p:bldP build="whole" bldLvl="1" animBg="1" rev="0" advAuto="0" spid="283" grpId="33"/>
      <p:bldP build="whole" bldLvl="1" animBg="1" rev="0" advAuto="0" spid="287" grpId="15"/>
      <p:bldP build="whole" bldLvl="1" animBg="1" rev="0" advAuto="0" spid="274" grpId="19"/>
      <p:bldP build="whole" bldLvl="1" animBg="1" rev="0" advAuto="0" spid="269" grpId="9"/>
      <p:bldP build="whole" bldLvl="1" animBg="1" rev="0" advAuto="0" spid="278" grpId="24"/>
      <p:bldP build="whole" bldLvl="1" animBg="1" rev="0" advAuto="0" spid="268" grpId="32"/>
    </p:bldLst>
  </p:timing>
</p:sld>
</file>

<file path=ppt/slides/slide1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92" name="Shape 292"/>
          <p:cNvSpPr/>
          <p:nvPr>
            <p:ph type="title"/>
          </p:nvPr>
        </p:nvSpPr>
        <p:spPr>
          <a:prstGeom prst="rect">
            <a:avLst/>
          </a:prstGeom>
        </p:spPr>
        <p:txBody>
          <a:bodyPr/>
          <a:lstStyle/>
          <a:p>
            <a:pPr/>
            <a:r>
              <a:t>CloudBrowser2.0 — Request Dispatch</a:t>
            </a:r>
          </a:p>
        </p:txBody>
      </p:sp>
      <p:sp>
        <p:nvSpPr>
          <p:cNvPr id="293" name="Shape 293"/>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pSp>
        <p:nvGrpSpPr>
          <p:cNvPr id="296" name="Group 296"/>
          <p:cNvGrpSpPr/>
          <p:nvPr/>
        </p:nvGrpSpPr>
        <p:grpSpPr>
          <a:xfrm>
            <a:off x="5100894" y="5983847"/>
            <a:ext cx="1803655" cy="1316453"/>
            <a:chOff x="0" y="0"/>
            <a:chExt cx="1803654" cy="1316451"/>
          </a:xfrm>
        </p:grpSpPr>
        <p:sp>
          <p:nvSpPr>
            <p:cNvPr id="294" name="Shape 294"/>
            <p:cNvSpPr/>
            <p:nvPr/>
          </p:nvSpPr>
          <p:spPr>
            <a:xfrm>
              <a:off x="0" y="0"/>
              <a:ext cx="1803655" cy="1316452"/>
            </a:xfrm>
            <a:prstGeom prst="roundRect">
              <a:avLst>
                <a:gd name="adj" fmla="val 29951"/>
              </a:avLst>
            </a:prstGeom>
            <a:gradFill flip="none" rotWithShape="1">
              <a:gsLst>
                <a:gs pos="0">
                  <a:srgbClr val="F2FEDF">
                    <a:alpha val="93864"/>
                  </a:srgbClr>
                </a:gs>
                <a:gs pos="100000">
                  <a:srgbClr val="C7EA8F">
                    <a:alpha val="93864"/>
                  </a:srgbClr>
                </a:gs>
              </a:gsLst>
              <a:lin ang="5400000" scaled="0"/>
            </a:gradFill>
            <a:ln w="19050" cap="flat">
              <a:solidFill>
                <a:srgbClr val="B7CF87">
                  <a:alpha val="93864"/>
                </a:srgbClr>
              </a:solidFill>
              <a:prstDash val="solid"/>
              <a:round/>
            </a:ln>
            <a:effectLst/>
          </p:spPr>
          <p:txBody>
            <a:bodyPr wrap="square" lIns="50800" tIns="50800" rIns="50800" bIns="50800" numCol="1" anchor="ctr">
              <a:noAutofit/>
            </a:bodyPr>
            <a:lstStyle/>
            <a:p>
              <a:pPr>
                <a:defRPr sz="2400"/>
              </a:pPr>
            </a:p>
          </p:txBody>
        </p:sp>
        <p:sp>
          <p:nvSpPr>
            <p:cNvPr id="295" name="Shape 295"/>
            <p:cNvSpPr/>
            <p:nvPr/>
          </p:nvSpPr>
          <p:spPr>
            <a:xfrm>
              <a:off x="76102" y="128982"/>
              <a:ext cx="1292925" cy="47683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3" tIns="91423" rIns="91423" bIns="91423" numCol="1" anchor="t">
              <a:noAutofit/>
            </a:bodyPr>
            <a:lstStyle>
              <a:lvl1pPr algn="l" defTabSz="914400">
                <a:defRPr sz="1800">
                  <a:latin typeface="Arial"/>
                  <a:ea typeface="Arial"/>
                  <a:cs typeface="Arial"/>
                  <a:sym typeface="Arial"/>
                </a:defRPr>
              </a:lvl1pPr>
            </a:lstStyle>
            <a:p>
              <a:pPr/>
              <a:r>
                <a:t>Master</a:t>
              </a:r>
            </a:p>
          </p:txBody>
        </p:sp>
      </p:grpSp>
      <p:sp>
        <p:nvSpPr>
          <p:cNvPr id="297" name="Shape 297"/>
          <p:cNvSpPr/>
          <p:nvPr/>
        </p:nvSpPr>
        <p:spPr>
          <a:xfrm>
            <a:off x="9759198" y="5956374"/>
            <a:ext cx="2898896" cy="1972598"/>
          </a:xfrm>
          <a:prstGeom prst="roundRect">
            <a:avLst>
              <a:gd name="adj" fmla="val 13474"/>
            </a:avLst>
          </a:prstGeom>
          <a:gradFill>
            <a:gsLst>
              <a:gs pos="0">
                <a:srgbClr val="F2FEDF">
                  <a:alpha val="93864"/>
                </a:srgbClr>
              </a:gs>
              <a:gs pos="100000">
                <a:srgbClr val="C7EA8F">
                  <a:alpha val="93864"/>
                </a:srgbClr>
              </a:gs>
            </a:gsLst>
            <a:lin ang="5400000"/>
          </a:gradFill>
          <a:ln w="19050">
            <a:solidFill>
              <a:srgbClr val="B7CF87">
                <a:alpha val="93864"/>
              </a:srgbClr>
            </a:solidFill>
          </a:ln>
        </p:spPr>
        <p:txBody>
          <a:bodyPr lIns="50800" tIns="50800" rIns="50800" bIns="50800" anchor="ctr"/>
          <a:lstStyle/>
          <a:p>
            <a:pPr>
              <a:defRPr sz="2400"/>
            </a:pPr>
          </a:p>
        </p:txBody>
      </p:sp>
      <p:sp>
        <p:nvSpPr>
          <p:cNvPr id="298" name="Shape 298"/>
          <p:cNvSpPr/>
          <p:nvPr/>
        </p:nvSpPr>
        <p:spPr>
          <a:xfrm>
            <a:off x="9910405" y="6040758"/>
            <a:ext cx="1181405" cy="34984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sz="1800"/>
            </a:lvl1pPr>
          </a:lstStyle>
          <a:p>
            <a:pPr/>
            <a:r>
              <a:t>Worker 2</a:t>
            </a:r>
          </a:p>
        </p:txBody>
      </p:sp>
      <p:grpSp>
        <p:nvGrpSpPr>
          <p:cNvPr id="301" name="Group 301"/>
          <p:cNvGrpSpPr/>
          <p:nvPr/>
        </p:nvGrpSpPr>
        <p:grpSpPr>
          <a:xfrm>
            <a:off x="5059671" y="4468936"/>
            <a:ext cx="1886101" cy="1220475"/>
            <a:chOff x="0" y="0"/>
            <a:chExt cx="1886100" cy="1220474"/>
          </a:xfrm>
        </p:grpSpPr>
        <p:sp>
          <p:nvSpPr>
            <p:cNvPr id="299" name="Shape 299"/>
            <p:cNvSpPr/>
            <p:nvPr/>
          </p:nvSpPr>
          <p:spPr>
            <a:xfrm>
              <a:off x="9525" y="0"/>
              <a:ext cx="1871748" cy="1220475"/>
            </a:xfrm>
            <a:prstGeom prst="roundRect">
              <a:avLst>
                <a:gd name="adj" fmla="val 33406"/>
              </a:avLst>
            </a:prstGeom>
            <a:gradFill flip="none" rotWithShape="1">
              <a:gsLst>
                <a:gs pos="0">
                  <a:srgbClr val="F2FEDF">
                    <a:alpha val="93864"/>
                  </a:srgbClr>
                </a:gs>
                <a:gs pos="100000">
                  <a:srgbClr val="C7EA8F">
                    <a:alpha val="93864"/>
                  </a:srgbClr>
                </a:gs>
              </a:gsLst>
              <a:lin ang="5400000" scaled="0"/>
            </a:gradFill>
            <a:ln w="19050" cap="flat">
              <a:solidFill>
                <a:srgbClr val="B7CF87">
                  <a:alpha val="93864"/>
                </a:srgbClr>
              </a:solidFill>
              <a:prstDash val="solid"/>
              <a:round/>
            </a:ln>
            <a:effectLst/>
          </p:spPr>
          <p:txBody>
            <a:bodyPr wrap="square" lIns="50800" tIns="50800" rIns="50800" bIns="50800" numCol="1" anchor="ctr">
              <a:noAutofit/>
            </a:bodyPr>
            <a:lstStyle/>
            <a:p>
              <a:pPr>
                <a:defRPr sz="2400"/>
              </a:pPr>
            </a:p>
          </p:txBody>
        </p:sp>
        <p:sp>
          <p:nvSpPr>
            <p:cNvPr id="300" name="Shape 300"/>
            <p:cNvSpPr/>
            <p:nvPr/>
          </p:nvSpPr>
          <p:spPr>
            <a:xfrm>
              <a:off x="0" y="163867"/>
              <a:ext cx="1886101" cy="44207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3" tIns="91423" rIns="91423" bIns="91423" numCol="1" anchor="t">
              <a:spAutoFit/>
            </a:bodyPr>
            <a:lstStyle>
              <a:lvl1pPr algn="l" defTabSz="914400">
                <a:defRPr sz="1800">
                  <a:latin typeface="Arial"/>
                  <a:ea typeface="Arial"/>
                  <a:cs typeface="Arial"/>
                  <a:sym typeface="Arial"/>
                </a:defRPr>
              </a:lvl1pPr>
            </a:lstStyle>
            <a:p>
              <a:pPr/>
              <a:r>
                <a:t>Reverse Proxy</a:t>
              </a:r>
            </a:p>
          </p:txBody>
        </p:sp>
      </p:grpSp>
      <p:grpSp>
        <p:nvGrpSpPr>
          <p:cNvPr id="304" name="Group 304"/>
          <p:cNvGrpSpPr/>
          <p:nvPr/>
        </p:nvGrpSpPr>
        <p:grpSpPr>
          <a:xfrm>
            <a:off x="5126299" y="2954025"/>
            <a:ext cx="1886102" cy="1220475"/>
            <a:chOff x="0" y="0"/>
            <a:chExt cx="1886100" cy="1220474"/>
          </a:xfrm>
        </p:grpSpPr>
        <p:sp>
          <p:nvSpPr>
            <p:cNvPr id="302" name="Shape 302"/>
            <p:cNvSpPr/>
            <p:nvPr/>
          </p:nvSpPr>
          <p:spPr>
            <a:xfrm>
              <a:off x="9525" y="0"/>
              <a:ext cx="1871748" cy="1220475"/>
            </a:xfrm>
            <a:prstGeom prst="roundRect">
              <a:avLst>
                <a:gd name="adj" fmla="val 33406"/>
              </a:avLst>
            </a:prstGeom>
            <a:gradFill flip="none" rotWithShape="1">
              <a:gsLst>
                <a:gs pos="0">
                  <a:srgbClr val="F2FEDF">
                    <a:alpha val="93864"/>
                  </a:srgbClr>
                </a:gs>
                <a:gs pos="100000">
                  <a:srgbClr val="C7EA8F">
                    <a:alpha val="93864"/>
                  </a:srgbClr>
                </a:gs>
              </a:gsLst>
              <a:lin ang="5400000" scaled="0"/>
            </a:gradFill>
            <a:ln w="19050" cap="flat">
              <a:solidFill>
                <a:srgbClr val="B7CF87">
                  <a:alpha val="93864"/>
                </a:srgbClr>
              </a:solidFill>
              <a:prstDash val="solid"/>
              <a:round/>
            </a:ln>
            <a:effectLst/>
          </p:spPr>
          <p:txBody>
            <a:bodyPr wrap="square" lIns="50800" tIns="50800" rIns="50800" bIns="50800" numCol="1" anchor="ctr">
              <a:noAutofit/>
            </a:bodyPr>
            <a:lstStyle/>
            <a:p>
              <a:pPr>
                <a:defRPr sz="2400"/>
              </a:pPr>
            </a:p>
          </p:txBody>
        </p:sp>
        <p:sp>
          <p:nvSpPr>
            <p:cNvPr id="303" name="Shape 303"/>
            <p:cNvSpPr/>
            <p:nvPr/>
          </p:nvSpPr>
          <p:spPr>
            <a:xfrm>
              <a:off x="0" y="168167"/>
              <a:ext cx="1886101" cy="44207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3" tIns="91423" rIns="91423" bIns="91423" numCol="1" anchor="t">
              <a:spAutoFit/>
            </a:bodyPr>
            <a:lstStyle>
              <a:lvl1pPr algn="l" defTabSz="914400">
                <a:defRPr sz="1800">
                  <a:latin typeface="Arial"/>
                  <a:ea typeface="Arial"/>
                  <a:cs typeface="Arial"/>
                  <a:sym typeface="Arial"/>
                </a:defRPr>
              </a:lvl1pPr>
            </a:lstStyle>
            <a:p>
              <a:pPr/>
              <a:r>
                <a:t>Reverse Proxy</a:t>
              </a:r>
            </a:p>
          </p:txBody>
        </p:sp>
      </p:grpSp>
      <p:sp>
        <p:nvSpPr>
          <p:cNvPr id="305" name="Shape 305"/>
          <p:cNvSpPr/>
          <p:nvPr/>
        </p:nvSpPr>
        <p:spPr>
          <a:xfrm>
            <a:off x="9759198" y="2334925"/>
            <a:ext cx="2136877" cy="1963120"/>
          </a:xfrm>
          <a:prstGeom prst="roundRect">
            <a:avLst>
              <a:gd name="adj" fmla="val 13474"/>
            </a:avLst>
          </a:prstGeom>
          <a:gradFill>
            <a:gsLst>
              <a:gs pos="0">
                <a:srgbClr val="F2FEDF">
                  <a:alpha val="93864"/>
                </a:srgbClr>
              </a:gs>
              <a:gs pos="100000">
                <a:srgbClr val="C7EA8F">
                  <a:alpha val="93864"/>
                </a:srgbClr>
              </a:gs>
            </a:gsLst>
            <a:lin ang="5400000"/>
          </a:gradFill>
          <a:ln w="19050">
            <a:solidFill>
              <a:srgbClr val="B7CF87">
                <a:alpha val="93864"/>
              </a:srgbClr>
            </a:solidFill>
          </a:ln>
        </p:spPr>
        <p:txBody>
          <a:bodyPr lIns="50800" tIns="50800" rIns="50800" bIns="50800" anchor="ctr"/>
          <a:lstStyle/>
          <a:p>
            <a:pPr>
              <a:defRPr sz="2400"/>
            </a:pPr>
          </a:p>
        </p:txBody>
      </p:sp>
      <p:sp>
        <p:nvSpPr>
          <p:cNvPr id="306" name="Shape 306"/>
          <p:cNvSpPr/>
          <p:nvPr/>
        </p:nvSpPr>
        <p:spPr>
          <a:xfrm>
            <a:off x="9988700" y="2528274"/>
            <a:ext cx="1024815" cy="381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800"/>
            </a:lvl1pPr>
          </a:lstStyle>
          <a:p>
            <a:pPr/>
            <a:r>
              <a:t>Worker 1</a:t>
            </a:r>
          </a:p>
        </p:txBody>
      </p:sp>
      <p:pic>
        <p:nvPicPr>
          <p:cNvPr id="307" name="pasted-image.png"/>
          <p:cNvPicPr>
            <a:picLocks noChangeAspect="1"/>
          </p:cNvPicPr>
          <p:nvPr/>
        </p:nvPicPr>
        <p:blipFill>
          <a:blip r:embed="rId3">
            <a:extLst/>
          </a:blip>
          <a:stretch>
            <a:fillRect/>
          </a:stretch>
        </p:blipFill>
        <p:spPr>
          <a:xfrm>
            <a:off x="416253" y="4577084"/>
            <a:ext cx="564080" cy="1016359"/>
          </a:xfrm>
          <a:prstGeom prst="rect">
            <a:avLst/>
          </a:prstGeom>
          <a:ln w="12700">
            <a:miter lim="400000"/>
          </a:ln>
        </p:spPr>
      </p:pic>
      <p:sp>
        <p:nvSpPr>
          <p:cNvPr id="308" name="Shape 308"/>
          <p:cNvSpPr/>
          <p:nvPr/>
        </p:nvSpPr>
        <p:spPr>
          <a:xfrm>
            <a:off x="1043038" y="4787900"/>
            <a:ext cx="2512503" cy="0"/>
          </a:xfrm>
          <a:prstGeom prst="line">
            <a:avLst/>
          </a:prstGeom>
          <a:ln w="25400">
            <a:solidFill>
              <a:srgbClr val="000000"/>
            </a:solidFill>
            <a:miter lim="400000"/>
            <a:tailEnd type="triangle"/>
          </a:ln>
        </p:spPr>
        <p:txBody>
          <a:bodyPr lIns="50800" tIns="50800" rIns="50800" bIns="50800" anchor="ctr"/>
          <a:lstStyle/>
          <a:p>
            <a:pPr>
              <a:defRPr sz="2400"/>
            </a:pPr>
          </a:p>
        </p:txBody>
      </p:sp>
      <p:sp>
        <p:nvSpPr>
          <p:cNvPr id="309" name="Shape 309"/>
          <p:cNvSpPr/>
          <p:nvPr/>
        </p:nvSpPr>
        <p:spPr>
          <a:xfrm>
            <a:off x="959007" y="4105353"/>
            <a:ext cx="2680565" cy="660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1800"/>
            </a:lvl1pPr>
          </a:lstStyle>
          <a:p>
            <a:pPr/>
            <a:r>
              <a:t>http://example.com/app1/a/1/b/1</a:t>
            </a:r>
          </a:p>
        </p:txBody>
      </p:sp>
      <p:sp>
        <p:nvSpPr>
          <p:cNvPr id="310" name="Shape 310"/>
          <p:cNvSpPr/>
          <p:nvPr/>
        </p:nvSpPr>
        <p:spPr>
          <a:xfrm>
            <a:off x="3815919" y="4821277"/>
            <a:ext cx="1244200" cy="1"/>
          </a:xfrm>
          <a:prstGeom prst="line">
            <a:avLst/>
          </a:prstGeom>
          <a:ln w="25400">
            <a:solidFill>
              <a:srgbClr val="000000"/>
            </a:solidFill>
            <a:miter lim="400000"/>
            <a:tailEnd type="triangle"/>
          </a:ln>
        </p:spPr>
        <p:txBody>
          <a:bodyPr lIns="50800" tIns="50800" rIns="50800" bIns="50800" anchor="ctr"/>
          <a:lstStyle/>
          <a:p>
            <a:pPr>
              <a:defRPr sz="2400"/>
            </a:pPr>
          </a:p>
        </p:txBody>
      </p:sp>
      <p:sp>
        <p:nvSpPr>
          <p:cNvPr id="311" name="Shape 311"/>
          <p:cNvSpPr/>
          <p:nvPr/>
        </p:nvSpPr>
        <p:spPr>
          <a:xfrm>
            <a:off x="3858518" y="4284516"/>
            <a:ext cx="1300049" cy="381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800"/>
            </a:lvl1pPr>
          </a:lstStyle>
          <a:p>
            <a:pPr/>
            <a:r>
              <a:t>round-robin</a:t>
            </a:r>
          </a:p>
        </p:txBody>
      </p:sp>
      <p:sp>
        <p:nvSpPr>
          <p:cNvPr id="326" name="Shape 326"/>
          <p:cNvSpPr/>
          <p:nvPr/>
        </p:nvSpPr>
        <p:spPr>
          <a:xfrm>
            <a:off x="6868283" y="5530467"/>
            <a:ext cx="479183" cy="917271"/>
          </a:xfrm>
          <a:custGeom>
            <a:avLst/>
            <a:gdLst/>
            <a:ahLst/>
            <a:cxnLst>
              <a:cxn ang="0">
                <a:pos x="wd2" y="hd2"/>
              </a:cxn>
              <a:cxn ang="5400000">
                <a:pos x="wd2" y="hd2"/>
              </a:cxn>
              <a:cxn ang="10800000">
                <a:pos x="wd2" y="hd2"/>
              </a:cxn>
              <a:cxn ang="16200000">
                <a:pos x="wd2" y="hd2"/>
              </a:cxn>
            </a:cxnLst>
            <a:rect l="0" t="0" r="r" b="b"/>
            <a:pathLst>
              <a:path w="16210" h="21600" fill="norm" stroke="1" extrusionOk="0">
                <a:moveTo>
                  <a:pt x="0" y="0"/>
                </a:moveTo>
                <a:cubicBezTo>
                  <a:pt x="21082" y="9455"/>
                  <a:pt x="21600" y="16655"/>
                  <a:pt x="1554" y="21600"/>
                </a:cubicBezTo>
              </a:path>
            </a:pathLst>
          </a:custGeom>
          <a:ln w="25400">
            <a:solidFill>
              <a:schemeClr val="accent1">
                <a:satOff val="-3355"/>
                <a:lumOff val="26614"/>
              </a:schemeClr>
            </a:solidFill>
            <a:miter lim="400000"/>
            <a:tailEnd type="triangle"/>
          </a:ln>
        </p:spPr>
        <p:txBody>
          <a:bodyPr/>
          <a:lstStyle/>
          <a:p>
            <a:pPr/>
          </a:p>
        </p:txBody>
      </p:sp>
      <p:sp>
        <p:nvSpPr>
          <p:cNvPr id="313" name="Shape 313"/>
          <p:cNvSpPr/>
          <p:nvPr/>
        </p:nvSpPr>
        <p:spPr>
          <a:xfrm>
            <a:off x="7158287" y="6025178"/>
            <a:ext cx="1981963" cy="381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800"/>
            </a:lvl1pPr>
          </a:lstStyle>
          <a:p>
            <a:pPr/>
            <a:r>
              <a:t>ask for destination</a:t>
            </a:r>
          </a:p>
        </p:txBody>
      </p:sp>
      <p:sp>
        <p:nvSpPr>
          <p:cNvPr id="327" name="Shape 327"/>
          <p:cNvSpPr/>
          <p:nvPr/>
        </p:nvSpPr>
        <p:spPr>
          <a:xfrm>
            <a:off x="4440015" y="5495194"/>
            <a:ext cx="678384" cy="1023954"/>
          </a:xfrm>
          <a:custGeom>
            <a:avLst/>
            <a:gdLst/>
            <a:ahLst/>
            <a:cxnLst>
              <a:cxn ang="0">
                <a:pos x="wd2" y="hd2"/>
              </a:cxn>
              <a:cxn ang="5400000">
                <a:pos x="wd2" y="hd2"/>
              </a:cxn>
              <a:cxn ang="10800000">
                <a:pos x="wd2" y="hd2"/>
              </a:cxn>
              <a:cxn ang="16200000">
                <a:pos x="wd2" y="hd2"/>
              </a:cxn>
            </a:cxnLst>
            <a:rect l="0" t="0" r="r" b="b"/>
            <a:pathLst>
              <a:path w="16202" h="21600" fill="norm" stroke="1" extrusionOk="0">
                <a:moveTo>
                  <a:pt x="16202" y="0"/>
                </a:moveTo>
                <a:cubicBezTo>
                  <a:pt x="-5183" y="10360"/>
                  <a:pt x="-5398" y="17560"/>
                  <a:pt x="15556" y="21600"/>
                </a:cubicBezTo>
              </a:path>
            </a:pathLst>
          </a:custGeom>
          <a:ln w="25400">
            <a:solidFill>
              <a:schemeClr val="accent1">
                <a:satOff val="-3355"/>
                <a:lumOff val="26614"/>
              </a:schemeClr>
            </a:solidFill>
            <a:miter lim="400000"/>
            <a:headEnd type="triangle"/>
          </a:ln>
        </p:spPr>
        <p:txBody>
          <a:bodyPr/>
          <a:lstStyle/>
          <a:p>
            <a:pPr/>
          </a:p>
        </p:txBody>
      </p:sp>
      <p:sp>
        <p:nvSpPr>
          <p:cNvPr id="315" name="Shape 315"/>
          <p:cNvSpPr/>
          <p:nvPr/>
        </p:nvSpPr>
        <p:spPr>
          <a:xfrm>
            <a:off x="3180272" y="5816684"/>
            <a:ext cx="1181405" cy="381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800"/>
            </a:lvl1pPr>
          </a:lstStyle>
          <a:p>
            <a:pPr/>
            <a:r>
              <a:t>to worker2</a:t>
            </a:r>
          </a:p>
        </p:txBody>
      </p:sp>
      <p:sp>
        <p:nvSpPr>
          <p:cNvPr id="316" name="Shape 316"/>
          <p:cNvSpPr/>
          <p:nvPr/>
        </p:nvSpPr>
        <p:spPr>
          <a:xfrm>
            <a:off x="6984950" y="4894887"/>
            <a:ext cx="2767327" cy="1302650"/>
          </a:xfrm>
          <a:prstGeom prst="line">
            <a:avLst/>
          </a:prstGeom>
          <a:ln w="25400">
            <a:solidFill>
              <a:srgbClr val="000000"/>
            </a:solidFill>
            <a:miter lim="400000"/>
            <a:tailEnd type="triangle"/>
          </a:ln>
        </p:spPr>
        <p:txBody>
          <a:bodyPr lIns="50800" tIns="50800" rIns="50800" bIns="50800" anchor="ctr"/>
          <a:lstStyle/>
          <a:p>
            <a:pPr>
              <a:defRPr sz="2400"/>
            </a:pPr>
          </a:p>
        </p:txBody>
      </p:sp>
      <p:sp>
        <p:nvSpPr>
          <p:cNvPr id="317" name="Shape 317"/>
          <p:cNvSpPr/>
          <p:nvPr/>
        </p:nvSpPr>
        <p:spPr>
          <a:xfrm>
            <a:off x="9917218" y="6446375"/>
            <a:ext cx="2447158" cy="1272208"/>
          </a:xfrm>
          <a:prstGeom prst="roundRect">
            <a:avLst>
              <a:gd name="adj" fmla="val 9700"/>
            </a:avLst>
          </a:prstGeom>
          <a:gradFill>
            <a:gsLst>
              <a:gs pos="0">
                <a:srgbClr val="FBFEFF"/>
              </a:gs>
              <a:gs pos="100000">
                <a:srgbClr val="A0E9FC"/>
              </a:gs>
            </a:gsLst>
            <a:lin ang="5400000"/>
          </a:gradFill>
          <a:ln w="12700">
            <a:solidFill>
              <a:srgbClr val="71C0C8"/>
            </a:solidFill>
            <a:miter lim="400000"/>
          </a:ln>
          <a:extLst>
            <a:ext uri="{C572A759-6A51-4108-AA02-DFA0A04FC94B}">
              <ma14:wrappingTextBoxFlag xmlns:ma14="http://schemas.microsoft.com/office/mac/drawingml/2011/main" val="1"/>
            </a:ext>
          </a:extLst>
        </p:spPr>
        <p:txBody>
          <a:bodyPr lIns="50800" tIns="50800" rIns="50800" bIns="50800"/>
          <a:lstStyle>
            <a:lvl1pPr algn="l">
              <a:defRPr sz="1800"/>
            </a:lvl1pPr>
          </a:lstStyle>
          <a:p>
            <a:pPr/>
            <a:r>
              <a:t>App Instance 1</a:t>
            </a:r>
          </a:p>
        </p:txBody>
      </p:sp>
      <p:grpSp>
        <p:nvGrpSpPr>
          <p:cNvPr id="320" name="Group 320"/>
          <p:cNvGrpSpPr/>
          <p:nvPr/>
        </p:nvGrpSpPr>
        <p:grpSpPr>
          <a:xfrm>
            <a:off x="10000553" y="6874919"/>
            <a:ext cx="2155927" cy="712351"/>
            <a:chOff x="0" y="-110029"/>
            <a:chExt cx="2155926" cy="712350"/>
          </a:xfrm>
        </p:grpSpPr>
        <p:sp>
          <p:nvSpPr>
            <p:cNvPr id="318" name="Shape 318"/>
            <p:cNvSpPr/>
            <p:nvPr/>
          </p:nvSpPr>
          <p:spPr>
            <a:xfrm>
              <a:off x="-1" y="-1"/>
              <a:ext cx="2155928" cy="492293"/>
            </a:xfrm>
            <a:prstGeom prst="rect">
              <a:avLst/>
            </a:prstGeom>
            <a:gradFill flip="none" rotWithShape="1">
              <a:gsLst>
                <a:gs pos="0">
                  <a:srgbClr val="F0EAFA"/>
                </a:gs>
                <a:gs pos="100000">
                  <a:srgbClr val="BFABDF"/>
                </a:gs>
              </a:gsLst>
              <a:lin ang="5400000" scaled="0"/>
            </a:gradFill>
            <a:ln w="19050" cap="flat">
              <a:solidFill>
                <a:srgbClr val="9D93A6"/>
              </a:solidFill>
              <a:prstDash val="solid"/>
              <a:round/>
            </a:ln>
            <a:effectLst/>
          </p:spPr>
          <p:txBody>
            <a:bodyPr wrap="square" lIns="50800" tIns="50800" rIns="50800" bIns="50800" numCol="1" anchor="ctr">
              <a:noAutofit/>
            </a:bodyPr>
            <a:lstStyle/>
            <a:p>
              <a:pPr>
                <a:defRPr sz="1800"/>
              </a:pPr>
            </a:p>
          </p:txBody>
        </p:sp>
        <p:sp>
          <p:nvSpPr>
            <p:cNvPr id="319" name="Shape 319"/>
            <p:cNvSpPr/>
            <p:nvPr/>
          </p:nvSpPr>
          <p:spPr>
            <a:xfrm>
              <a:off x="-1" y="-110030"/>
              <a:ext cx="2155928" cy="71235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defRPr sz="1800"/>
              </a:lvl1pPr>
            </a:lstStyle>
            <a:p>
              <a:pPr/>
              <a:r>
                <a:t>Virtual Browser 1</a:t>
              </a:r>
            </a:p>
          </p:txBody>
        </p:sp>
      </p:grpSp>
      <p:sp>
        <p:nvSpPr>
          <p:cNvPr id="321" name="Shape 321"/>
          <p:cNvSpPr/>
          <p:nvPr/>
        </p:nvSpPr>
        <p:spPr>
          <a:xfrm flipH="1" flipV="1">
            <a:off x="6954072" y="5223100"/>
            <a:ext cx="2817147" cy="1557229"/>
          </a:xfrm>
          <a:prstGeom prst="line">
            <a:avLst/>
          </a:prstGeom>
          <a:ln w="25400">
            <a:solidFill>
              <a:srgbClr val="000000"/>
            </a:solidFill>
            <a:miter lim="400000"/>
            <a:tailEnd type="triangle"/>
          </a:ln>
        </p:spPr>
        <p:txBody>
          <a:bodyPr lIns="50800" tIns="50800" rIns="50800" bIns="50800" anchor="ctr"/>
          <a:lstStyle/>
          <a:p>
            <a:pPr>
              <a:defRPr sz="2400"/>
            </a:pPr>
          </a:p>
        </p:txBody>
      </p:sp>
      <p:sp>
        <p:nvSpPr>
          <p:cNvPr id="322" name="Shape 322"/>
          <p:cNvSpPr/>
          <p:nvPr/>
        </p:nvSpPr>
        <p:spPr>
          <a:xfrm flipH="1">
            <a:off x="3680656" y="5262578"/>
            <a:ext cx="1385247" cy="1"/>
          </a:xfrm>
          <a:prstGeom prst="line">
            <a:avLst/>
          </a:prstGeom>
          <a:ln w="25400">
            <a:solidFill>
              <a:srgbClr val="000000"/>
            </a:solidFill>
            <a:miter lim="400000"/>
            <a:tailEnd type="triangle"/>
          </a:ln>
        </p:spPr>
        <p:txBody>
          <a:bodyPr lIns="50800" tIns="50800" rIns="50800" bIns="50800" anchor="ctr"/>
          <a:lstStyle/>
          <a:p>
            <a:pPr>
              <a:defRPr sz="2400"/>
            </a:pPr>
          </a:p>
        </p:txBody>
      </p:sp>
      <p:sp>
        <p:nvSpPr>
          <p:cNvPr id="323" name="Shape 323"/>
          <p:cNvSpPr/>
          <p:nvPr/>
        </p:nvSpPr>
        <p:spPr>
          <a:xfrm flipH="1">
            <a:off x="1047478" y="5288283"/>
            <a:ext cx="2398666" cy="1"/>
          </a:xfrm>
          <a:prstGeom prst="line">
            <a:avLst/>
          </a:prstGeom>
          <a:ln w="25400">
            <a:solidFill>
              <a:srgbClr val="000000"/>
            </a:solidFill>
            <a:miter lim="400000"/>
            <a:tailEnd type="triangle"/>
          </a:ln>
        </p:spPr>
        <p:txBody>
          <a:bodyPr lIns="50800" tIns="50800" rIns="50800" bIns="50800" anchor="ctr"/>
          <a:lstStyle/>
          <a:p>
            <a:pPr>
              <a:defRPr sz="2400"/>
            </a:pPr>
          </a:p>
        </p:txBody>
      </p:sp>
      <p:sp>
        <p:nvSpPr>
          <p:cNvPr id="324" name="Shape 324"/>
          <p:cNvSpPr/>
          <p:nvPr/>
        </p:nvSpPr>
        <p:spPr>
          <a:xfrm>
            <a:off x="7711732" y="6451573"/>
            <a:ext cx="1308279" cy="381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800"/>
            </a:lvl1pPr>
          </a:lstStyle>
          <a:p>
            <a:pPr/>
            <a:r>
              <a:t>initial HTML</a:t>
            </a:r>
          </a:p>
        </p:txBody>
      </p:sp>
      <p:sp>
        <p:nvSpPr>
          <p:cNvPr id="325" name="Shape 325"/>
          <p:cNvSpPr/>
          <p:nvPr/>
        </p:nvSpPr>
        <p:spPr>
          <a:xfrm>
            <a:off x="1432427" y="5473699"/>
            <a:ext cx="1308278" cy="381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800"/>
            </a:lvl1pPr>
          </a:lstStyle>
          <a:p>
            <a:pPr/>
            <a:r>
              <a:t>initial HTML</a:t>
            </a:r>
          </a:p>
        </p:txBody>
      </p:sp>
    </p:spTree>
  </p:cSld>
  <p:clrMapOvr>
    <a:masterClrMapping/>
  </p:clrMapOvr>
  <p:transition xmlns:p14="http://schemas.microsoft.com/office/powerpoint/2010/main" spd="med" advClick="1" p14:dur="1000"/>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309"/>
                                        </p:tgtEl>
                                        <p:attrNameLst>
                                          <p:attrName>style.visibility</p:attrName>
                                        </p:attrNameLst>
                                      </p:cBhvr>
                                      <p:to>
                                        <p:strVal val="visible"/>
                                      </p:to>
                                    </p:set>
                                  </p:childTnLst>
                                </p:cTn>
                              </p:par>
                            </p:childTnLst>
                          </p:cTn>
                        </p:par>
                        <p:par>
                          <p:cTn id="7" fill="hold">
                            <p:stCondLst>
                              <p:cond delay="0"/>
                            </p:stCondLst>
                            <p:childTnLst>
                              <p:par>
                                <p:cTn id="8" presetClass="entr" nodeType="afterEffect" presetSubtype="0" presetID="1" grpId="2" fill="hold">
                                  <p:stCondLst>
                                    <p:cond delay="0"/>
                                  </p:stCondLst>
                                  <p:iterate type="el" backwards="0">
                                    <p:tmAbs val="0"/>
                                  </p:iterate>
                                  <p:childTnLst>
                                    <p:set>
                                      <p:cBhvr>
                                        <p:cTn id="9" fill="hold"/>
                                        <p:tgtEl>
                                          <p:spTgt spid="308"/>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Class="entr" nodeType="clickEffect" presetSubtype="0" presetID="1" grpId="3" fill="hold">
                                  <p:stCondLst>
                                    <p:cond delay="0"/>
                                  </p:stCondLst>
                                  <p:iterate type="el" backwards="0">
                                    <p:tmAbs val="0"/>
                                  </p:iterate>
                                  <p:childTnLst>
                                    <p:set>
                                      <p:cBhvr>
                                        <p:cTn id="13" fill="hold"/>
                                        <p:tgtEl>
                                          <p:spTgt spid="311"/>
                                        </p:tgtEl>
                                        <p:attrNameLst>
                                          <p:attrName>style.visibility</p:attrName>
                                        </p:attrNameLst>
                                      </p:cBhvr>
                                      <p:to>
                                        <p:strVal val="visible"/>
                                      </p:to>
                                    </p:set>
                                  </p:childTnLst>
                                </p:cTn>
                              </p:par>
                            </p:childTnLst>
                          </p:cTn>
                        </p:par>
                        <p:par>
                          <p:cTn id="14" fill="hold">
                            <p:stCondLst>
                              <p:cond delay="0"/>
                            </p:stCondLst>
                            <p:childTnLst>
                              <p:par>
                                <p:cTn id="15" presetClass="entr" nodeType="afterEffect" presetSubtype="0" presetID="1" grpId="4" fill="hold">
                                  <p:stCondLst>
                                    <p:cond delay="0"/>
                                  </p:stCondLst>
                                  <p:iterate type="el" backwards="0">
                                    <p:tmAbs val="0"/>
                                  </p:iterate>
                                  <p:childTnLst>
                                    <p:set>
                                      <p:cBhvr>
                                        <p:cTn id="16" fill="hold"/>
                                        <p:tgtEl>
                                          <p:spTgt spid="3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Class="entr" nodeType="clickEffect" presetSubtype="0" presetID="1" grpId="5" fill="hold">
                                  <p:stCondLst>
                                    <p:cond delay="0"/>
                                  </p:stCondLst>
                                  <p:iterate type="el" backwards="0">
                                    <p:tmAbs val="0"/>
                                  </p:iterate>
                                  <p:childTnLst>
                                    <p:set>
                                      <p:cBhvr>
                                        <p:cTn id="20" fill="hold"/>
                                        <p:tgtEl>
                                          <p:spTgt spid="326"/>
                                        </p:tgtEl>
                                        <p:attrNameLst>
                                          <p:attrName>style.visibility</p:attrName>
                                        </p:attrNameLst>
                                      </p:cBhvr>
                                      <p:to>
                                        <p:strVal val="visible"/>
                                      </p:to>
                                    </p:set>
                                  </p:childTnLst>
                                </p:cTn>
                              </p:par>
                            </p:childTnLst>
                          </p:cTn>
                        </p:par>
                        <p:par>
                          <p:cTn id="21" fill="hold">
                            <p:stCondLst>
                              <p:cond delay="0"/>
                            </p:stCondLst>
                            <p:childTnLst>
                              <p:par>
                                <p:cTn id="22" presetClass="entr" nodeType="afterEffect" presetSubtype="0" presetID="1" grpId="6" fill="hold">
                                  <p:stCondLst>
                                    <p:cond delay="0"/>
                                  </p:stCondLst>
                                  <p:iterate type="el" backwards="0">
                                    <p:tmAbs val="0"/>
                                  </p:iterate>
                                  <p:childTnLst>
                                    <p:set>
                                      <p:cBhvr>
                                        <p:cTn id="23" fill="hold"/>
                                        <p:tgtEl>
                                          <p:spTgt spid="313"/>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Class="entr" nodeType="clickEffect" presetSubtype="0" presetID="1" grpId="7" fill="hold">
                                  <p:stCondLst>
                                    <p:cond delay="0"/>
                                  </p:stCondLst>
                                  <p:iterate type="el" backwards="0">
                                    <p:tmAbs val="0"/>
                                  </p:iterate>
                                  <p:childTnLst>
                                    <p:set>
                                      <p:cBhvr>
                                        <p:cTn id="27" fill="hold"/>
                                        <p:tgtEl>
                                          <p:spTgt spid="327"/>
                                        </p:tgtEl>
                                        <p:attrNameLst>
                                          <p:attrName>style.visibility</p:attrName>
                                        </p:attrNameLst>
                                      </p:cBhvr>
                                      <p:to>
                                        <p:strVal val="visible"/>
                                      </p:to>
                                    </p:set>
                                  </p:childTnLst>
                                </p:cTn>
                              </p:par>
                            </p:childTnLst>
                          </p:cTn>
                        </p:par>
                        <p:par>
                          <p:cTn id="28" fill="hold">
                            <p:stCondLst>
                              <p:cond delay="0"/>
                            </p:stCondLst>
                            <p:childTnLst>
                              <p:par>
                                <p:cTn id="29" presetClass="entr" nodeType="afterEffect" presetSubtype="0" presetID="1" grpId="8" fill="hold">
                                  <p:stCondLst>
                                    <p:cond delay="0"/>
                                  </p:stCondLst>
                                  <p:iterate type="el" backwards="0">
                                    <p:tmAbs val="0"/>
                                  </p:iterate>
                                  <p:childTnLst>
                                    <p:set>
                                      <p:cBhvr>
                                        <p:cTn id="30" fill="hold"/>
                                        <p:tgtEl>
                                          <p:spTgt spid="315"/>
                                        </p:tgtEl>
                                        <p:attrNameLst>
                                          <p:attrName>style.visibility</p:attrName>
                                        </p:attrNameLst>
                                      </p:cBhvr>
                                      <p:to>
                                        <p:strVal val="visible"/>
                                      </p:to>
                                    </p:set>
                                  </p:childTnLst>
                                </p:cTn>
                              </p:par>
                            </p:childTnLst>
                          </p:cTn>
                        </p:par>
                        <p:par>
                          <p:cTn id="31" fill="hold">
                            <p:stCondLst>
                              <p:cond delay="0"/>
                            </p:stCondLst>
                            <p:childTnLst>
                              <p:par>
                                <p:cTn id="32" presetClass="entr" nodeType="afterEffect" presetSubtype="0" presetID="1" grpId="9" fill="hold">
                                  <p:stCondLst>
                                    <p:cond delay="0"/>
                                  </p:stCondLst>
                                  <p:iterate type="el" backwards="0">
                                    <p:tmAbs val="0"/>
                                  </p:iterate>
                                  <p:childTnLst>
                                    <p:set>
                                      <p:cBhvr>
                                        <p:cTn id="33" fill="hold"/>
                                        <p:tgtEl>
                                          <p:spTgt spid="316"/>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Class="exit" nodeType="clickEffect" presetSubtype="0" presetID="1" grpId="10" fill="hold">
                                  <p:stCondLst>
                                    <p:cond delay="0"/>
                                  </p:stCondLst>
                                  <p:iterate type="el" backwards="0">
                                    <p:tmAbs val="0"/>
                                  </p:iterate>
                                  <p:childTnLst>
                                    <p:set>
                                      <p:cBhvr>
                                        <p:cTn id="37" fill="hold">
                                          <p:stCondLst>
                                            <p:cond delay="0"/>
                                          </p:stCondLst>
                                        </p:cTn>
                                        <p:tgtEl>
                                          <p:spTgt spid="326"/>
                                        </p:tgtEl>
                                        <p:attrNameLst>
                                          <p:attrName>style.visibility</p:attrName>
                                        </p:attrNameLst>
                                      </p:cBhvr>
                                      <p:to>
                                        <p:strVal val="hidden"/>
                                      </p:to>
                                    </p:set>
                                  </p:childTnLst>
                                </p:cTn>
                              </p:par>
                            </p:childTnLst>
                          </p:cTn>
                        </p:par>
                        <p:par>
                          <p:cTn id="38" fill="hold">
                            <p:stCondLst>
                              <p:cond delay="0"/>
                            </p:stCondLst>
                            <p:childTnLst>
                              <p:par>
                                <p:cTn id="39" presetClass="exit" nodeType="afterEffect" presetSubtype="0" presetID="1" grpId="11" fill="hold">
                                  <p:stCondLst>
                                    <p:cond delay="0"/>
                                  </p:stCondLst>
                                  <p:iterate type="el" backwards="0">
                                    <p:tmAbs val="0"/>
                                  </p:iterate>
                                  <p:childTnLst>
                                    <p:set>
                                      <p:cBhvr>
                                        <p:cTn id="40" fill="hold">
                                          <p:stCondLst>
                                            <p:cond delay="0"/>
                                          </p:stCondLst>
                                        </p:cTn>
                                        <p:tgtEl>
                                          <p:spTgt spid="313"/>
                                        </p:tgtEl>
                                        <p:attrNameLst>
                                          <p:attrName>style.visibility</p:attrName>
                                        </p:attrNameLst>
                                      </p:cBhvr>
                                      <p:to>
                                        <p:strVal val="hidden"/>
                                      </p:to>
                                    </p:set>
                                  </p:childTnLst>
                                </p:cTn>
                              </p:par>
                            </p:childTnLst>
                          </p:cTn>
                        </p:par>
                        <p:par>
                          <p:cTn id="41" fill="hold">
                            <p:stCondLst>
                              <p:cond delay="0"/>
                            </p:stCondLst>
                            <p:childTnLst>
                              <p:par>
                                <p:cTn id="42" presetClass="exit" nodeType="afterEffect" presetSubtype="0" presetID="1" grpId="12" fill="hold">
                                  <p:stCondLst>
                                    <p:cond delay="0"/>
                                  </p:stCondLst>
                                  <p:iterate type="el" backwards="0">
                                    <p:tmAbs val="0"/>
                                  </p:iterate>
                                  <p:childTnLst>
                                    <p:set>
                                      <p:cBhvr>
                                        <p:cTn id="43" fill="hold">
                                          <p:stCondLst>
                                            <p:cond delay="0"/>
                                          </p:stCondLst>
                                        </p:cTn>
                                        <p:tgtEl>
                                          <p:spTgt spid="327"/>
                                        </p:tgtEl>
                                        <p:attrNameLst>
                                          <p:attrName>style.visibility</p:attrName>
                                        </p:attrNameLst>
                                      </p:cBhvr>
                                      <p:to>
                                        <p:strVal val="hidden"/>
                                      </p:to>
                                    </p:set>
                                  </p:childTnLst>
                                </p:cTn>
                              </p:par>
                            </p:childTnLst>
                          </p:cTn>
                        </p:par>
                        <p:par>
                          <p:cTn id="44" fill="hold">
                            <p:stCondLst>
                              <p:cond delay="0"/>
                            </p:stCondLst>
                            <p:childTnLst>
                              <p:par>
                                <p:cTn id="45" presetClass="exit" nodeType="afterEffect" presetSubtype="0" presetID="1" grpId="13" fill="hold">
                                  <p:stCondLst>
                                    <p:cond delay="0"/>
                                  </p:stCondLst>
                                  <p:iterate type="el" backwards="0">
                                    <p:tmAbs val="0"/>
                                  </p:iterate>
                                  <p:childTnLst>
                                    <p:set>
                                      <p:cBhvr>
                                        <p:cTn id="46" fill="hold">
                                          <p:stCondLst>
                                            <p:cond delay="0"/>
                                          </p:stCondLst>
                                        </p:cTn>
                                        <p:tgtEl>
                                          <p:spTgt spid="315"/>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Class="entr" nodeType="clickEffect" presetSubtype="0" presetID="1" grpId="14" fill="hold">
                                  <p:stCondLst>
                                    <p:cond delay="0"/>
                                  </p:stCondLst>
                                  <p:iterate type="el" backwards="0">
                                    <p:tmAbs val="0"/>
                                  </p:iterate>
                                  <p:childTnLst>
                                    <p:set>
                                      <p:cBhvr>
                                        <p:cTn id="50" fill="hold"/>
                                        <p:tgtEl>
                                          <p:spTgt spid="321"/>
                                        </p:tgtEl>
                                        <p:attrNameLst>
                                          <p:attrName>style.visibility</p:attrName>
                                        </p:attrNameLst>
                                      </p:cBhvr>
                                      <p:to>
                                        <p:strVal val="visible"/>
                                      </p:to>
                                    </p:set>
                                  </p:childTnLst>
                                </p:cTn>
                              </p:par>
                            </p:childTnLst>
                          </p:cTn>
                        </p:par>
                        <p:par>
                          <p:cTn id="51" fill="hold">
                            <p:stCondLst>
                              <p:cond delay="0"/>
                            </p:stCondLst>
                            <p:childTnLst>
                              <p:par>
                                <p:cTn id="52" presetClass="entr" nodeType="afterEffect" presetSubtype="0" presetID="1" grpId="15" fill="hold">
                                  <p:stCondLst>
                                    <p:cond delay="0"/>
                                  </p:stCondLst>
                                  <p:iterate type="el" backwards="0">
                                    <p:tmAbs val="0"/>
                                  </p:iterate>
                                  <p:childTnLst>
                                    <p:set>
                                      <p:cBhvr>
                                        <p:cTn id="53" fill="hold"/>
                                        <p:tgtEl>
                                          <p:spTgt spid="324"/>
                                        </p:tgtEl>
                                        <p:attrNameLst>
                                          <p:attrName>style.visibility</p:attrName>
                                        </p:attrNameLst>
                                      </p:cBhvr>
                                      <p:to>
                                        <p:strVal val="visible"/>
                                      </p:to>
                                    </p:set>
                                  </p:childTnLst>
                                </p:cTn>
                              </p:par>
                            </p:childTnLst>
                          </p:cTn>
                        </p:par>
                        <p:par>
                          <p:cTn id="54" fill="hold">
                            <p:stCondLst>
                              <p:cond delay="0"/>
                            </p:stCondLst>
                            <p:childTnLst>
                              <p:par>
                                <p:cTn id="55" presetClass="exit" nodeType="afterEffect" presetSubtype="0" presetID="1" grpId="16" fill="hold">
                                  <p:stCondLst>
                                    <p:cond delay="0"/>
                                  </p:stCondLst>
                                  <p:iterate type="el" backwards="0">
                                    <p:tmAbs val="0"/>
                                  </p:iterate>
                                  <p:childTnLst>
                                    <p:set>
                                      <p:cBhvr>
                                        <p:cTn id="56" fill="hold">
                                          <p:stCondLst>
                                            <p:cond delay="0"/>
                                          </p:stCondLst>
                                        </p:cTn>
                                        <p:tgtEl>
                                          <p:spTgt spid="316"/>
                                        </p:tgtEl>
                                        <p:attrNameLst>
                                          <p:attrName>style.visibility</p:attrName>
                                        </p:attrNameLst>
                                      </p:cBhvr>
                                      <p:to>
                                        <p:strVal val="hidden"/>
                                      </p:to>
                                    </p:set>
                                  </p:childTnLst>
                                </p:cTn>
                              </p:par>
                            </p:childTnLst>
                          </p:cTn>
                        </p:par>
                      </p:childTnLst>
                    </p:cTn>
                  </p:par>
                  <p:par>
                    <p:cTn id="57" fill="hold">
                      <p:stCondLst>
                        <p:cond delay="indefinite"/>
                      </p:stCondLst>
                      <p:childTnLst>
                        <p:par>
                          <p:cTn id="58" fill="hold">
                            <p:stCondLst>
                              <p:cond delay="0"/>
                            </p:stCondLst>
                            <p:childTnLst>
                              <p:par>
                                <p:cTn id="59" presetClass="entr" nodeType="clickEffect" presetSubtype="0" presetID="1" grpId="17" fill="hold">
                                  <p:stCondLst>
                                    <p:cond delay="0"/>
                                  </p:stCondLst>
                                  <p:iterate type="el" backwards="0">
                                    <p:tmAbs val="0"/>
                                  </p:iterate>
                                  <p:childTnLst>
                                    <p:set>
                                      <p:cBhvr>
                                        <p:cTn id="60" fill="hold"/>
                                        <p:tgtEl>
                                          <p:spTgt spid="322"/>
                                        </p:tgtEl>
                                        <p:attrNameLst>
                                          <p:attrName>style.visibility</p:attrName>
                                        </p:attrNameLst>
                                      </p:cBhvr>
                                      <p:to>
                                        <p:strVal val="visible"/>
                                      </p:to>
                                    </p:set>
                                  </p:childTnLst>
                                </p:cTn>
                              </p:par>
                            </p:childTnLst>
                          </p:cTn>
                        </p:par>
                        <p:par>
                          <p:cTn id="61" fill="hold">
                            <p:stCondLst>
                              <p:cond delay="0"/>
                            </p:stCondLst>
                            <p:childTnLst>
                              <p:par>
                                <p:cTn id="62" presetClass="entr" nodeType="afterEffect" presetSubtype="0" presetID="1" grpId="18" fill="hold">
                                  <p:stCondLst>
                                    <p:cond delay="0"/>
                                  </p:stCondLst>
                                  <p:iterate type="el" backwards="0">
                                    <p:tmAbs val="0"/>
                                  </p:iterate>
                                  <p:childTnLst>
                                    <p:set>
                                      <p:cBhvr>
                                        <p:cTn id="63" fill="hold"/>
                                        <p:tgtEl>
                                          <p:spTgt spid="323"/>
                                        </p:tgtEl>
                                        <p:attrNameLst>
                                          <p:attrName>style.visibility</p:attrName>
                                        </p:attrNameLst>
                                      </p:cBhvr>
                                      <p:to>
                                        <p:strVal val="visible"/>
                                      </p:to>
                                    </p:set>
                                  </p:childTnLst>
                                </p:cTn>
                              </p:par>
                            </p:childTnLst>
                          </p:cTn>
                        </p:par>
                        <p:par>
                          <p:cTn id="64" fill="hold">
                            <p:stCondLst>
                              <p:cond delay="0"/>
                            </p:stCondLst>
                            <p:childTnLst>
                              <p:par>
                                <p:cTn id="65" presetClass="entr" nodeType="afterEffect" presetSubtype="0" presetID="1" grpId="19" fill="hold">
                                  <p:stCondLst>
                                    <p:cond delay="0"/>
                                  </p:stCondLst>
                                  <p:iterate type="el" backwards="0">
                                    <p:tmAbs val="0"/>
                                  </p:iterate>
                                  <p:childTnLst>
                                    <p:set>
                                      <p:cBhvr>
                                        <p:cTn id="66" fill="hold"/>
                                        <p:tgtEl>
                                          <p:spTgt spid="32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15" grpId="13"/>
      <p:bldP build="whole" bldLvl="1" animBg="1" rev="0" advAuto="0" spid="325" grpId="19"/>
      <p:bldP build="whole" bldLvl="1" animBg="1" rev="0" advAuto="0" spid="316" grpId="16"/>
      <p:bldP build="whole" bldLvl="1" animBg="1" rev="0" advAuto="0" spid="322" grpId="17"/>
      <p:bldP build="whole" bldLvl="1" animBg="1" rev="0" advAuto="0" spid="310" grpId="4"/>
      <p:bldP build="whole" bldLvl="1" animBg="1" rev="0" advAuto="0" spid="311" grpId="3"/>
      <p:bldP build="whole" bldLvl="1" animBg="1" rev="0" advAuto="0" spid="321" grpId="14"/>
      <p:bldP build="whole" bldLvl="1" animBg="1" rev="0" advAuto="0" spid="313" grpId="6"/>
      <p:bldP build="whole" bldLvl="1" animBg="1" rev="0" advAuto="0" spid="327" grpId="7"/>
      <p:bldP build="whole" bldLvl="1" animBg="1" rev="0" advAuto="0" spid="326" grpId="5"/>
      <p:bldP build="whole" bldLvl="1" animBg="1" rev="0" advAuto="0" spid="324" grpId="15"/>
      <p:bldP build="whole" bldLvl="1" animBg="1" rev="0" advAuto="0" spid="309" grpId="1"/>
      <p:bldP build="whole" bldLvl="1" animBg="1" rev="0" advAuto="0" spid="313" grpId="11"/>
      <p:bldP build="whole" bldLvl="1" animBg="1" rev="0" advAuto="0" spid="326" grpId="10"/>
      <p:bldP build="whole" bldLvl="1" animBg="1" rev="0" advAuto="0" spid="308" grpId="2"/>
      <p:bldP build="whole" bldLvl="1" animBg="1" rev="0" advAuto="0" spid="327" grpId="12"/>
      <p:bldP build="whole" bldLvl="1" animBg="1" rev="0" advAuto="0" spid="315" grpId="8"/>
      <p:bldP build="whole" bldLvl="1" animBg="1" rev="0" advAuto="0" spid="316" grpId="9"/>
      <p:bldP build="whole" bldLvl="1" animBg="1" rev="0" advAuto="0" spid="323" grpId="18"/>
    </p:bldLst>
  </p:timing>
</p:sld>
</file>

<file path=ppt/slides/slide1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31" name="Shape 331"/>
          <p:cNvSpPr/>
          <p:nvPr>
            <p:ph type="title"/>
          </p:nvPr>
        </p:nvSpPr>
        <p:spPr>
          <a:prstGeom prst="rect">
            <a:avLst/>
          </a:prstGeom>
        </p:spPr>
        <p:txBody>
          <a:bodyPr/>
          <a:lstStyle/>
          <a:p>
            <a:pPr/>
            <a:r>
              <a:t>CloudBrowser2.0 — Load Balancing</a:t>
            </a:r>
          </a:p>
        </p:txBody>
      </p:sp>
      <p:sp>
        <p:nvSpPr>
          <p:cNvPr id="332" name="Shape 332"/>
          <p:cNvSpPr/>
          <p:nvPr>
            <p:ph type="body" idx="1"/>
          </p:nvPr>
        </p:nvSpPr>
        <p:spPr>
          <a:prstGeom prst="rect">
            <a:avLst/>
          </a:prstGeom>
        </p:spPr>
        <p:txBody>
          <a:bodyPr/>
          <a:lstStyle/>
          <a:p>
            <a:pPr/>
            <a:r>
              <a:t>Round-robin: assign new requests to workers in round-robin fashion</a:t>
            </a:r>
          </a:p>
          <a:p>
            <a:pPr/>
            <a:r>
              <a:t>Load-based</a:t>
            </a:r>
          </a:p>
          <a:p>
            <a:pPr lvl="1"/>
            <a:r>
              <a:t>Workers periodically report their load to the master</a:t>
            </a:r>
          </a:p>
          <a:p>
            <a:pPr lvl="1"/>
            <a:r>
              <a:t>Master selects the worker with the lowest load</a:t>
            </a:r>
          </a:p>
          <a:p>
            <a:pPr lvl="1"/>
            <a:r>
              <a:t>To handle bursts of requests, master projects impact on selected worker’s load</a:t>
            </a:r>
          </a:p>
        </p:txBody>
      </p:sp>
      <p:sp>
        <p:nvSpPr>
          <p:cNvPr id="333" name="Shape 333"/>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14:dur="1000"/>
</p:sld>
</file>

<file path=ppt/slides/slide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3" name="Shape 123"/>
          <p:cNvSpPr/>
          <p:nvPr>
            <p:ph type="title"/>
          </p:nvPr>
        </p:nvSpPr>
        <p:spPr>
          <a:prstGeom prst="rect">
            <a:avLst/>
          </a:prstGeom>
        </p:spPr>
        <p:txBody>
          <a:bodyPr/>
          <a:lstStyle/>
          <a:p>
            <a:pPr/>
            <a:r>
              <a:t>Outline</a:t>
            </a:r>
          </a:p>
        </p:txBody>
      </p:sp>
      <p:sp>
        <p:nvSpPr>
          <p:cNvPr id="124" name="Shape 124"/>
          <p:cNvSpPr/>
          <p:nvPr>
            <p:ph type="body" idx="1"/>
          </p:nvPr>
        </p:nvSpPr>
        <p:spPr>
          <a:prstGeom prst="rect">
            <a:avLst/>
          </a:prstGeom>
        </p:spPr>
        <p:txBody>
          <a:bodyPr/>
          <a:lstStyle/>
          <a:p>
            <a:pPr lvl="1" marL="557864" indent="-211154" defTabSz="455675">
              <a:spcBef>
                <a:spcPts val="3200"/>
              </a:spcBef>
              <a:defRPr sz="2807"/>
            </a:pPr>
            <a:r>
              <a:t>Background</a:t>
            </a:r>
          </a:p>
          <a:p>
            <a:pPr lvl="2" marL="974958" indent="-281538" defTabSz="455675">
              <a:spcBef>
                <a:spcPts val="3200"/>
              </a:spcBef>
              <a:defRPr sz="2807"/>
            </a:pPr>
            <a:r>
              <a:t>Web Applications</a:t>
            </a:r>
          </a:p>
          <a:p>
            <a:pPr lvl="2" marL="974958" indent="-281538" defTabSz="455675">
              <a:spcBef>
                <a:spcPts val="3200"/>
              </a:spcBef>
              <a:defRPr sz="2807"/>
            </a:pPr>
            <a:r>
              <a:t>CloudBrowser 1.0</a:t>
            </a:r>
          </a:p>
          <a:p>
            <a:pPr lvl="1" marL="557864" indent="-211154" defTabSz="455675">
              <a:spcBef>
                <a:spcPts val="3200"/>
              </a:spcBef>
              <a:defRPr sz="2807"/>
            </a:pPr>
            <a:r>
              <a:t>Design and Implementation of CloudBrowser 2.0</a:t>
            </a:r>
          </a:p>
          <a:p>
            <a:pPr lvl="2" marL="904574" indent="-211154" defTabSz="455675">
              <a:spcBef>
                <a:spcPts val="3200"/>
              </a:spcBef>
              <a:defRPr sz="2807"/>
            </a:pPr>
            <a:r>
              <a:t>CloudBrowser 2.0 Implementation</a:t>
            </a:r>
          </a:p>
          <a:p>
            <a:pPr lvl="2" marL="904574" indent="-211154" defTabSz="455675">
              <a:spcBef>
                <a:spcPts val="3200"/>
              </a:spcBef>
              <a:defRPr sz="2807"/>
            </a:pPr>
            <a:r>
              <a:t>Nodermi : An object-oriented RPC framework for node.js</a:t>
            </a:r>
          </a:p>
          <a:p>
            <a:pPr lvl="1" marL="557864" indent="-211154" defTabSz="455675">
              <a:spcBef>
                <a:spcPts val="3200"/>
              </a:spcBef>
              <a:defRPr sz="2807"/>
            </a:pPr>
            <a:r>
              <a:t>Evaluation</a:t>
            </a:r>
          </a:p>
          <a:p>
            <a:pPr lvl="1" marL="557864" indent="-211154" defTabSz="455675">
              <a:spcBef>
                <a:spcPts val="3200"/>
              </a:spcBef>
              <a:defRPr sz="2807"/>
            </a:pPr>
            <a:r>
              <a:t>Related Work</a:t>
            </a:r>
          </a:p>
          <a:p>
            <a:pPr lvl="1" marL="557864" indent="-211154" defTabSz="455675">
              <a:spcBef>
                <a:spcPts val="3200"/>
              </a:spcBef>
              <a:defRPr sz="2807"/>
            </a:pPr>
            <a:r>
              <a:t>Conclusion</a:t>
            </a:r>
          </a:p>
        </p:txBody>
      </p:sp>
      <p:sp>
        <p:nvSpPr>
          <p:cNvPr id="125" name="Shape 125"/>
          <p:cNvSpPr/>
          <p:nvPr>
            <p:ph type="sldNum" sz="quarter" idx="2"/>
          </p:nvPr>
        </p:nvSpPr>
        <p:spPr>
          <a:xfrm>
            <a:off x="12382550" y="9207500"/>
            <a:ext cx="241403" cy="3810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14:dur="1000"/>
</p:sld>
</file>

<file path=ppt/slides/slide20.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337" name="Shape 337"/>
          <p:cNvSpPr/>
          <p:nvPr>
            <p:ph type="title"/>
          </p:nvPr>
        </p:nvSpPr>
        <p:spPr>
          <a:xfrm>
            <a:off x="952500" y="46120"/>
            <a:ext cx="11099800" cy="1558084"/>
          </a:xfrm>
          <a:prstGeom prst="rect">
            <a:avLst/>
          </a:prstGeom>
        </p:spPr>
        <p:txBody>
          <a:bodyPr/>
          <a:lstStyle/>
          <a:p>
            <a:pPr/>
            <a:r>
              <a:t>CloudBrowser2.0 — Load Balancing</a:t>
            </a:r>
          </a:p>
        </p:txBody>
      </p:sp>
      <p:sp>
        <p:nvSpPr>
          <p:cNvPr id="338" name="Shape 338"/>
          <p:cNvSpPr/>
          <p:nvPr>
            <p:ph type="sldNum" sz="quarter" idx="2"/>
          </p:nvPr>
        </p:nvSpPr>
        <p:spPr>
          <a:xfrm>
            <a:off x="12376264" y="9207500"/>
            <a:ext cx="253975" cy="3810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39" name="Shape 339"/>
          <p:cNvSpPr/>
          <p:nvPr/>
        </p:nvSpPr>
        <p:spPr>
          <a:xfrm>
            <a:off x="241620" y="2440895"/>
            <a:ext cx="8323191" cy="6624410"/>
          </a:xfrm>
          <a:prstGeom prst="roundRect">
            <a:avLst>
              <a:gd name="adj" fmla="val 28320"/>
            </a:avLst>
          </a:prstGeom>
          <a:gradFill>
            <a:gsLst>
              <a:gs pos="0">
                <a:srgbClr val="F2FEDF">
                  <a:alpha val="93864"/>
                </a:srgbClr>
              </a:gs>
              <a:gs pos="100000">
                <a:srgbClr val="C7EA8F">
                  <a:alpha val="93864"/>
                </a:srgbClr>
              </a:gs>
            </a:gsLst>
            <a:lin ang="5400000"/>
          </a:gradFill>
          <a:ln w="19050">
            <a:solidFill>
              <a:srgbClr val="B7CF87">
                <a:alpha val="93864"/>
              </a:srgbClr>
            </a:solidFill>
          </a:ln>
        </p:spPr>
        <p:txBody>
          <a:bodyPr lIns="50800" tIns="50800" rIns="50800" bIns="50800" anchor="ctr"/>
          <a:lstStyle/>
          <a:p>
            <a:pPr>
              <a:defRPr sz="2400"/>
            </a:pPr>
          </a:p>
        </p:txBody>
      </p:sp>
      <p:sp>
        <p:nvSpPr>
          <p:cNvPr id="340" name="Shape 340"/>
          <p:cNvSpPr/>
          <p:nvPr/>
        </p:nvSpPr>
        <p:spPr>
          <a:xfrm>
            <a:off x="1113216" y="2781809"/>
            <a:ext cx="1356835" cy="433109"/>
          </a:xfrm>
          <a:prstGeom prst="rect">
            <a:avLst/>
          </a:prstGeom>
          <a:ln w="12700">
            <a:miter lim="400000"/>
          </a:ln>
          <a:extLst>
            <a:ext uri="{C572A759-6A51-4108-AA02-DFA0A04FC94B}">
              <ma14:wrappingTextBoxFlag xmlns:ma14="http://schemas.microsoft.com/office/mac/drawingml/2011/main" val="1"/>
            </a:ext>
          </a:extLst>
        </p:spPr>
        <p:txBody>
          <a:bodyPr lIns="91423" tIns="91423" rIns="91423" bIns="91423"/>
          <a:lstStyle>
            <a:lvl1pPr algn="l" defTabSz="914400">
              <a:defRPr sz="1800">
                <a:latin typeface="Arial"/>
                <a:ea typeface="Arial"/>
                <a:cs typeface="Arial"/>
                <a:sym typeface="Arial"/>
              </a:defRPr>
            </a:lvl1pPr>
          </a:lstStyle>
          <a:p>
            <a:pPr/>
            <a:r>
              <a:t>Master</a:t>
            </a:r>
          </a:p>
        </p:txBody>
      </p:sp>
      <p:sp>
        <p:nvSpPr>
          <p:cNvPr id="341" name="Shape 341"/>
          <p:cNvSpPr/>
          <p:nvPr/>
        </p:nvSpPr>
        <p:spPr>
          <a:xfrm>
            <a:off x="9887324" y="6809128"/>
            <a:ext cx="2898896" cy="1972598"/>
          </a:xfrm>
          <a:prstGeom prst="roundRect">
            <a:avLst>
              <a:gd name="adj" fmla="val 13474"/>
            </a:avLst>
          </a:prstGeom>
          <a:gradFill>
            <a:gsLst>
              <a:gs pos="0">
                <a:srgbClr val="F2FEDF">
                  <a:alpha val="93864"/>
                </a:srgbClr>
              </a:gs>
              <a:gs pos="100000">
                <a:srgbClr val="C7EA8F">
                  <a:alpha val="93864"/>
                </a:srgbClr>
              </a:gs>
            </a:gsLst>
            <a:lin ang="5400000"/>
          </a:gradFill>
          <a:ln w="19050">
            <a:solidFill>
              <a:srgbClr val="B7CF87">
                <a:alpha val="93864"/>
              </a:srgbClr>
            </a:solidFill>
          </a:ln>
        </p:spPr>
        <p:txBody>
          <a:bodyPr lIns="50800" tIns="50800" rIns="50800" bIns="50800" anchor="ctr"/>
          <a:lstStyle/>
          <a:p>
            <a:pPr>
              <a:defRPr sz="2400"/>
            </a:pPr>
          </a:p>
        </p:txBody>
      </p:sp>
      <p:sp>
        <p:nvSpPr>
          <p:cNvPr id="342" name="Shape 342"/>
          <p:cNvSpPr/>
          <p:nvPr/>
        </p:nvSpPr>
        <p:spPr>
          <a:xfrm>
            <a:off x="10038531" y="6893513"/>
            <a:ext cx="1181406" cy="34984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sz="1800"/>
            </a:lvl1pPr>
          </a:lstStyle>
          <a:p>
            <a:pPr/>
            <a:r>
              <a:t>Worker 2</a:t>
            </a:r>
          </a:p>
        </p:txBody>
      </p:sp>
      <p:sp>
        <p:nvSpPr>
          <p:cNvPr id="343" name="Shape 343"/>
          <p:cNvSpPr/>
          <p:nvPr/>
        </p:nvSpPr>
        <p:spPr>
          <a:xfrm>
            <a:off x="9887324" y="4010230"/>
            <a:ext cx="2898896" cy="2456042"/>
          </a:xfrm>
          <a:prstGeom prst="roundRect">
            <a:avLst>
              <a:gd name="adj" fmla="val 10770"/>
            </a:avLst>
          </a:prstGeom>
          <a:gradFill>
            <a:gsLst>
              <a:gs pos="0">
                <a:srgbClr val="F2FEDF">
                  <a:alpha val="93864"/>
                </a:srgbClr>
              </a:gs>
              <a:gs pos="100000">
                <a:srgbClr val="C7EA8F">
                  <a:alpha val="93864"/>
                </a:srgbClr>
              </a:gs>
            </a:gsLst>
            <a:lin ang="5400000"/>
          </a:gradFill>
          <a:ln w="19050">
            <a:solidFill>
              <a:srgbClr val="B7CF87">
                <a:alpha val="93864"/>
              </a:srgbClr>
            </a:solidFill>
          </a:ln>
        </p:spPr>
        <p:txBody>
          <a:bodyPr lIns="50800" tIns="50800" rIns="50800" bIns="50800" anchor="ctr"/>
          <a:lstStyle/>
          <a:p>
            <a:pPr>
              <a:defRPr sz="2400"/>
            </a:pPr>
          </a:p>
        </p:txBody>
      </p:sp>
      <p:sp>
        <p:nvSpPr>
          <p:cNvPr id="344" name="Shape 344"/>
          <p:cNvSpPr/>
          <p:nvPr/>
        </p:nvSpPr>
        <p:spPr>
          <a:xfrm>
            <a:off x="10116826" y="4115375"/>
            <a:ext cx="1024815" cy="381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800"/>
            </a:lvl1pPr>
          </a:lstStyle>
          <a:p>
            <a:pPr/>
            <a:r>
              <a:t>Worker 1</a:t>
            </a:r>
          </a:p>
        </p:txBody>
      </p:sp>
      <p:sp>
        <p:nvSpPr>
          <p:cNvPr id="345" name="Shape 345"/>
          <p:cNvSpPr/>
          <p:nvPr/>
        </p:nvSpPr>
        <p:spPr>
          <a:xfrm>
            <a:off x="8831809" y="2073937"/>
            <a:ext cx="1865147" cy="451542"/>
          </a:xfrm>
          <a:prstGeom prst="roundRect">
            <a:avLst>
              <a:gd name="adj" fmla="val 27329"/>
            </a:avLst>
          </a:prstGeom>
          <a:gradFill>
            <a:gsLst>
              <a:gs pos="0">
                <a:srgbClr val="FBFEFF"/>
              </a:gs>
              <a:gs pos="100000">
                <a:srgbClr val="A0E9FC"/>
              </a:gs>
            </a:gsLst>
            <a:lin ang="5400000"/>
          </a:gradFill>
          <a:ln w="12700">
            <a:solidFill>
              <a:srgbClr val="71C0C8"/>
            </a:solidFill>
            <a:miter lim="400000"/>
          </a:ln>
          <a:extLst>
            <a:ext uri="{C572A759-6A51-4108-AA02-DFA0A04FC94B}">
              <ma14:wrappingTextBoxFlag xmlns:ma14="http://schemas.microsoft.com/office/mac/drawingml/2011/main" val="1"/>
            </a:ext>
          </a:extLst>
        </p:spPr>
        <p:txBody>
          <a:bodyPr lIns="50800" tIns="50800" rIns="50800" bIns="50800"/>
          <a:lstStyle>
            <a:lvl1pPr algn="l">
              <a:defRPr sz="1800"/>
            </a:lvl1pPr>
          </a:lstStyle>
          <a:p>
            <a:pPr/>
            <a:r>
              <a:t>App Instance 1</a:t>
            </a:r>
          </a:p>
        </p:txBody>
      </p:sp>
      <p:graphicFrame>
        <p:nvGraphicFramePr>
          <p:cNvPr id="346" name="Table 346"/>
          <p:cNvGraphicFramePr/>
          <p:nvPr/>
        </p:nvGraphicFramePr>
        <p:xfrm>
          <a:off x="2300101" y="3477218"/>
          <a:ext cx="5364443" cy="4871938"/>
        </p:xfrm>
        <a:graphic xmlns:a="http://schemas.openxmlformats.org/drawingml/2006/main">
          <a:graphicData uri="http://schemas.openxmlformats.org/drawingml/2006/table">
            <a:tbl>
              <a:tblPr firstCol="0" firstRow="1" lastCol="0" lastRow="0" bandCol="0" bandRow="1" rtl="0">
                <a:tableStyleId>{4C3C2611-4C71-4FC5-86AE-919BDF0F9419}</a:tableStyleId>
              </a:tblPr>
              <a:tblGrid>
                <a:gridCol w="1377383"/>
                <a:gridCol w="1377383"/>
                <a:gridCol w="2609675"/>
              </a:tblGrid>
              <a:tr h="442903">
                <a:tc>
                  <a:txBody>
                    <a:bodyPr/>
                    <a:lstStyle/>
                    <a:p>
                      <a:pPr defTabSz="914400">
                        <a:defRPr b="0">
                          <a:solidFill>
                            <a:srgbClr val="000000"/>
                          </a:solidFill>
                        </a:defRPr>
                      </a:pPr>
                      <a:r>
                        <a:rPr b="1">
                          <a:solidFill>
                            <a:srgbClr val="FFFFFF"/>
                          </a:solidFill>
                          <a:sym typeface="Helvetica"/>
                        </a:rPr>
                        <a:t>worker1</a:t>
                      </a:r>
                    </a:p>
                  </a:txBody>
                  <a:tcPr marL="50800" marR="50800" marT="50800" marB="50800" anchor="ctr" anchorCtr="0" horzOverflow="overflow"/>
                </a:tc>
                <a:tc>
                  <a:txBody>
                    <a:bodyPr/>
                    <a:lstStyle/>
                    <a:p>
                      <a:pPr defTabSz="914400">
                        <a:defRPr b="0">
                          <a:solidFill>
                            <a:srgbClr val="000000"/>
                          </a:solidFill>
                        </a:defRPr>
                      </a:pPr>
                      <a:r>
                        <a:rPr b="1">
                          <a:solidFill>
                            <a:srgbClr val="FFFFFF"/>
                          </a:solidFill>
                          <a:sym typeface="Helvetica"/>
                        </a:rPr>
                        <a:t>worker2</a:t>
                      </a:r>
                    </a:p>
                  </a:txBody>
                  <a:tcPr marL="50800" marR="50800" marT="50800" marB="50800" anchor="ctr" anchorCtr="0" horzOverflow="overflow"/>
                </a:tc>
                <a:tc>
                  <a:txBody>
                    <a:bodyPr/>
                    <a:lstStyle/>
                    <a:p>
                      <a:pPr defTabSz="914400">
                        <a:defRPr b="0">
                          <a:solidFill>
                            <a:srgbClr val="000000"/>
                          </a:solidFill>
                        </a:defRPr>
                      </a:pPr>
                      <a:r>
                        <a:rPr b="1">
                          <a:solidFill>
                            <a:srgbClr val="FFFFFF"/>
                          </a:solidFill>
                          <a:sym typeface="Helvetica"/>
                        </a:rPr>
                        <a:t>event</a:t>
                      </a:r>
                    </a:p>
                  </a:txBody>
                  <a:tcPr marL="50800" marR="50800" marT="50800" marB="50800" anchor="ctr" anchorCtr="0" horzOverflow="overflow"/>
                </a:tc>
              </a:tr>
              <a:tr h="442903">
                <a:tc>
                  <a:txBody>
                    <a:bodyPr/>
                    <a:lstStyle/>
                    <a:p>
                      <a:pPr defTabSz="914400"/>
                      <a:r>
                        <a:t>90</a:t>
                      </a:r>
                    </a:p>
                  </a:txBody>
                  <a:tcPr marL="50800" marR="50800" marT="50800" marB="50800" anchor="ctr" anchorCtr="0" horzOverflow="overflow"/>
                </a:tc>
                <a:tc>
                  <a:txBody>
                    <a:bodyPr/>
                    <a:lstStyle/>
                    <a:p>
                      <a:pPr defTabSz="914400"/>
                      <a:r>
                        <a:t>100</a:t>
                      </a:r>
                    </a:p>
                  </a:txBody>
                  <a:tcPr marL="50800" marR="50800" marT="50800" marB="50800" anchor="ctr" anchorCtr="0" horzOverflow="overflow"/>
                </a:tc>
                <a:tc>
                  <a:txBody>
                    <a:bodyPr/>
                    <a:lstStyle/>
                    <a:p>
                      <a:pPr defTabSz="914400"/>
                      <a:r>
                        <a:t>init</a:t>
                      </a:r>
                    </a:p>
                  </a:txBody>
                  <a:tcPr marL="50800" marR="50800" marT="50800" marB="50800" anchor="ctr" anchorCtr="0" horzOverflow="overflow"/>
                </a:tc>
              </a:tr>
              <a:tr h="442903">
                <a:tc>
                  <a:txBody>
                    <a:bodyPr/>
                    <a:lstStyle/>
                    <a:p>
                      <a:pPr defTabSz="914400"/>
                      <a:r>
                        <a:t>90</a:t>
                      </a:r>
                    </a:p>
                  </a:txBody>
                  <a:tcPr marL="50800" marR="50800" marT="50800" marB="50800" anchor="ctr" anchorCtr="0" horzOverflow="overflow"/>
                </a:tc>
                <a:tc>
                  <a:txBody>
                    <a:bodyPr/>
                    <a:lstStyle/>
                    <a:p>
                      <a:pPr defTabSz="914400"/>
                      <a:r>
                        <a:t>100</a:t>
                      </a:r>
                    </a:p>
                  </a:txBody>
                  <a:tcPr marL="50800" marR="50800" marT="50800" marB="50800" anchor="ctr" anchorCtr="0" horzOverflow="overflow"/>
                </a:tc>
                <a:tc>
                  <a:txBody>
                    <a:bodyPr/>
                    <a:lstStyle/>
                    <a:p>
                      <a:pPr defTabSz="914400"/>
                      <a:r>
                        <a:t>place app instance1</a:t>
                      </a:r>
                    </a:p>
                  </a:txBody>
                  <a:tcPr marL="50800" marR="50800" marT="50800" marB="50800" anchor="ctr" anchorCtr="0" horzOverflow="overflow"/>
                </a:tc>
              </a:tr>
              <a:tr h="442903">
                <a:tc>
                  <a:txBody>
                    <a:bodyPr/>
                    <a:lstStyle/>
                    <a:p>
                      <a:pPr defTabSz="914400"/>
                      <a:r>
                        <a:rPr b="1">
                          <a:latin typeface="Helvetica"/>
                          <a:ea typeface="Helvetica"/>
                          <a:cs typeface="Helvetica"/>
                          <a:sym typeface="Helvetica"/>
                        </a:rPr>
                        <a:t>100</a:t>
                      </a:r>
                    </a:p>
                  </a:txBody>
                  <a:tcPr marL="50800" marR="50800" marT="50800" marB="50800" anchor="ctr" anchorCtr="0" horzOverflow="overflow"/>
                </a:tc>
                <a:tc>
                  <a:txBody>
                    <a:bodyPr/>
                    <a:lstStyle/>
                    <a:p>
                      <a:pPr defTabSz="914400"/>
                      <a:r>
                        <a:t>100</a:t>
                      </a:r>
                    </a:p>
                  </a:txBody>
                  <a:tcPr marL="50800" marR="50800" marT="50800" marB="50800" anchor="ctr" anchorCtr="0" horzOverflow="overflow"/>
                </a:tc>
                <a:tc>
                  <a:txBody>
                    <a:bodyPr/>
                    <a:lstStyle/>
                    <a:p>
                      <a:pPr defTabSz="914400"/>
                      <a:r>
                        <a:t>select worker1</a:t>
                      </a:r>
                    </a:p>
                  </a:txBody>
                  <a:tcPr marL="50800" marR="50800" marT="50800" marB="50800" anchor="ctr" anchorCtr="0" horzOverflow="overflow"/>
                </a:tc>
              </a:tr>
              <a:tr h="442903">
                <a:tc>
                  <a:txBody>
                    <a:bodyPr/>
                    <a:lstStyle/>
                    <a:p>
                      <a:pPr defTabSz="914400"/>
                      <a:r>
                        <a:t>100</a:t>
                      </a:r>
                    </a:p>
                  </a:txBody>
                  <a:tcPr marL="50800" marR="50800" marT="50800" marB="50800" anchor="ctr" anchorCtr="0" horzOverflow="overflow"/>
                </a:tc>
                <a:tc>
                  <a:txBody>
                    <a:bodyPr/>
                    <a:lstStyle/>
                    <a:p>
                      <a:pPr defTabSz="914400"/>
                      <a:r>
                        <a:t>100</a:t>
                      </a:r>
                    </a:p>
                  </a:txBody>
                  <a:tcPr marL="50800" marR="50800" marT="50800" marB="50800" anchor="ctr" anchorCtr="0" horzOverflow="overflow"/>
                </a:tc>
                <a:tc>
                  <a:txBody>
                    <a:bodyPr/>
                    <a:lstStyle/>
                    <a:p>
                      <a:pPr defTabSz="914400"/>
                      <a:r>
                        <a:t>place app instance 2</a:t>
                      </a:r>
                    </a:p>
                  </a:txBody>
                  <a:tcPr marL="50800" marR="50800" marT="50800" marB="50800" anchor="ctr" anchorCtr="0" horzOverflow="overflow"/>
                </a:tc>
              </a:tr>
              <a:tr h="442903">
                <a:tc>
                  <a:txBody>
                    <a:bodyPr/>
                    <a:lstStyle/>
                    <a:p>
                      <a:pPr defTabSz="914400"/>
                      <a:r>
                        <a:rPr b="1">
                          <a:latin typeface="Helvetica"/>
                          <a:ea typeface="Helvetica"/>
                          <a:cs typeface="Helvetica"/>
                          <a:sym typeface="Helvetica"/>
                        </a:rPr>
                        <a:t>110</a:t>
                      </a:r>
                    </a:p>
                  </a:txBody>
                  <a:tcPr marL="50800" marR="50800" marT="50800" marB="50800" anchor="ctr" anchorCtr="0" horzOverflow="overflow"/>
                </a:tc>
                <a:tc>
                  <a:txBody>
                    <a:bodyPr/>
                    <a:lstStyle/>
                    <a:p>
                      <a:pPr defTabSz="914400"/>
                      <a:r>
                        <a:t>100</a:t>
                      </a:r>
                    </a:p>
                  </a:txBody>
                  <a:tcPr marL="50800" marR="50800" marT="50800" marB="50800" anchor="ctr" anchorCtr="0" horzOverflow="overflow"/>
                </a:tc>
                <a:tc>
                  <a:txBody>
                    <a:bodyPr/>
                    <a:lstStyle/>
                    <a:p>
                      <a:pPr defTabSz="914400"/>
                      <a:r>
                        <a:t>select worker1</a:t>
                      </a:r>
                    </a:p>
                  </a:txBody>
                  <a:tcPr marL="50800" marR="50800" marT="50800" marB="50800" anchor="ctr" anchorCtr="0" horzOverflow="overflow"/>
                </a:tc>
              </a:tr>
              <a:tr h="442903">
                <a:tc>
                  <a:txBody>
                    <a:bodyPr/>
                    <a:lstStyle/>
                    <a:p>
                      <a:pPr defTabSz="914400"/>
                      <a:r>
                        <a:t>110</a:t>
                      </a:r>
                    </a:p>
                  </a:txBody>
                  <a:tcPr marL="50800" marR="50800" marT="50800" marB="50800" anchor="ctr" anchorCtr="0" horzOverflow="overflow"/>
                </a:tc>
                <a:tc>
                  <a:txBody>
                    <a:bodyPr/>
                    <a:lstStyle/>
                    <a:p>
                      <a:pPr defTabSz="914400"/>
                      <a:r>
                        <a:t>100</a:t>
                      </a:r>
                    </a:p>
                  </a:txBody>
                  <a:tcPr marL="50800" marR="50800" marT="50800" marB="50800" anchor="ctr" anchorCtr="0" horzOverflow="overflow"/>
                </a:tc>
                <a:tc>
                  <a:txBody>
                    <a:bodyPr/>
                    <a:lstStyle/>
                    <a:p>
                      <a:pPr defTabSz="914400"/>
                      <a:r>
                        <a:t>place app instance 3</a:t>
                      </a:r>
                    </a:p>
                  </a:txBody>
                  <a:tcPr marL="50800" marR="50800" marT="50800" marB="50800" anchor="ctr" anchorCtr="0" horzOverflow="overflow"/>
                </a:tc>
              </a:tr>
              <a:tr h="442903">
                <a:tc>
                  <a:txBody>
                    <a:bodyPr/>
                    <a:lstStyle/>
                    <a:p>
                      <a:pPr defTabSz="914400"/>
                      <a:r>
                        <a:t>110</a:t>
                      </a:r>
                    </a:p>
                  </a:txBody>
                  <a:tcPr marL="50800" marR="50800" marT="50800" marB="50800" anchor="ctr" anchorCtr="0" horzOverflow="overflow"/>
                </a:tc>
                <a:tc>
                  <a:txBody>
                    <a:bodyPr/>
                    <a:lstStyle/>
                    <a:p>
                      <a:pPr defTabSz="914400"/>
                      <a:r>
                        <a:rPr b="1">
                          <a:latin typeface="Helvetica"/>
                          <a:ea typeface="Helvetica"/>
                          <a:cs typeface="Helvetica"/>
                          <a:sym typeface="Helvetica"/>
                        </a:rPr>
                        <a:t>110</a:t>
                      </a:r>
                    </a:p>
                  </a:txBody>
                  <a:tcPr marL="50800" marR="50800" marT="50800" marB="50800" anchor="ctr" anchorCtr="0" horzOverflow="overflow"/>
                </a:tc>
                <a:tc>
                  <a:txBody>
                    <a:bodyPr/>
                    <a:lstStyle/>
                    <a:p>
                      <a:pPr defTabSz="914400"/>
                      <a:r>
                        <a:t>select worker2</a:t>
                      </a:r>
                    </a:p>
                  </a:txBody>
                  <a:tcPr marL="50800" marR="50800" marT="50800" marB="50800" anchor="ctr" anchorCtr="0" horzOverflow="overflow"/>
                </a:tc>
              </a:tr>
              <a:tr h="442903">
                <a:tc>
                  <a:txBody>
                    <a:bodyPr/>
                    <a:lstStyle/>
                    <a:p>
                      <a:pPr defTabSz="914400"/>
                      <a:r>
                        <a:rPr b="1">
                          <a:latin typeface="Helvetica"/>
                          <a:ea typeface="Helvetica"/>
                          <a:cs typeface="Helvetica"/>
                          <a:sym typeface="Helvetica"/>
                        </a:rPr>
                        <a:t>98</a:t>
                      </a:r>
                    </a:p>
                  </a:txBody>
                  <a:tcPr marL="50800" marR="50800" marT="50800" marB="50800" anchor="ctr" anchorCtr="0" horzOverflow="overflow"/>
                </a:tc>
                <a:tc>
                  <a:txBody>
                    <a:bodyPr/>
                    <a:lstStyle/>
                    <a:p>
                      <a:pPr defTabSz="914400"/>
                      <a:r>
                        <a:t>100</a:t>
                      </a:r>
                    </a:p>
                  </a:txBody>
                  <a:tcPr marL="50800" marR="50800" marT="50800" marB="50800" anchor="ctr" anchorCtr="0" horzOverflow="overflow"/>
                </a:tc>
                <a:tc>
                  <a:txBody>
                    <a:bodyPr/>
                    <a:lstStyle/>
                    <a:p>
                      <a:pPr defTabSz="914400"/>
                      <a:r>
                        <a:t>worker1 reports 98</a:t>
                      </a:r>
                    </a:p>
                  </a:txBody>
                  <a:tcPr marL="50800" marR="50800" marT="50800" marB="50800" anchor="ctr" anchorCtr="0" horzOverflow="overflow"/>
                </a:tc>
              </a:tr>
              <a:tr h="442903">
                <a:tc>
                  <a:txBody>
                    <a:bodyPr/>
                    <a:lstStyle/>
                    <a:p>
                      <a:pPr defTabSz="914400"/>
                      <a:r>
                        <a:t>98</a:t>
                      </a:r>
                    </a:p>
                  </a:txBody>
                  <a:tcPr marL="50800" marR="50800" marT="50800" marB="50800" anchor="ctr" anchorCtr="0" horzOverflow="overflow"/>
                </a:tc>
                <a:tc>
                  <a:txBody>
                    <a:bodyPr/>
                    <a:lstStyle/>
                    <a:p>
                      <a:pPr defTabSz="914400"/>
                      <a:r>
                        <a:t>100</a:t>
                      </a:r>
                    </a:p>
                  </a:txBody>
                  <a:tcPr marL="50800" marR="50800" marT="50800" marB="50800" anchor="ctr" anchorCtr="0" horzOverflow="overflow"/>
                </a:tc>
                <a:tc>
                  <a:txBody>
                    <a:bodyPr/>
                    <a:lstStyle/>
                    <a:p>
                      <a:pPr defTabSz="914400"/>
                      <a:r>
                        <a:t>place app instance 4</a:t>
                      </a:r>
                    </a:p>
                  </a:txBody>
                  <a:tcPr marL="50800" marR="50800" marT="50800" marB="50800" anchor="ctr" anchorCtr="0" horzOverflow="overflow"/>
                </a:tc>
              </a:tr>
              <a:tr h="442903">
                <a:tc>
                  <a:txBody>
                    <a:bodyPr/>
                    <a:lstStyle/>
                    <a:p>
                      <a:pPr defTabSz="914400"/>
                      <a:r>
                        <a:rPr b="1">
                          <a:latin typeface="Helvetica"/>
                          <a:ea typeface="Helvetica"/>
                          <a:cs typeface="Helvetica"/>
                          <a:sym typeface="Helvetica"/>
                        </a:rPr>
                        <a:t>108</a:t>
                      </a:r>
                    </a:p>
                  </a:txBody>
                  <a:tcPr marL="50800" marR="50800" marT="50800" marB="50800" anchor="ctr" anchorCtr="0" horzOverflow="overflow"/>
                </a:tc>
                <a:tc>
                  <a:txBody>
                    <a:bodyPr/>
                    <a:lstStyle/>
                    <a:p>
                      <a:pPr defTabSz="914400"/>
                      <a:r>
                        <a:t>100</a:t>
                      </a:r>
                    </a:p>
                  </a:txBody>
                  <a:tcPr marL="50800" marR="50800" marT="50800" marB="50800" anchor="ctr" anchorCtr="0" horzOverflow="overflow"/>
                </a:tc>
                <a:tc>
                  <a:txBody>
                    <a:bodyPr/>
                    <a:lstStyle/>
                    <a:p>
                      <a:pPr defTabSz="914400"/>
                      <a:r>
                        <a:t>select worker1</a:t>
                      </a:r>
                    </a:p>
                  </a:txBody>
                  <a:tcPr marL="50800" marR="50800" marT="50800" marB="50800" anchor="ctr" anchorCtr="0" horzOverflow="overflow"/>
                </a:tc>
              </a:tr>
            </a:tbl>
          </a:graphicData>
        </a:graphic>
      </p:graphicFrame>
      <p:sp>
        <p:nvSpPr>
          <p:cNvPr id="347" name="Shape 347"/>
          <p:cNvSpPr/>
          <p:nvPr/>
        </p:nvSpPr>
        <p:spPr>
          <a:xfrm>
            <a:off x="2304402" y="2965878"/>
            <a:ext cx="1431494" cy="3810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800"/>
            </a:lvl1pPr>
          </a:lstStyle>
          <a:p>
            <a:pPr/>
            <a:r>
              <a:t>Weight Table</a:t>
            </a:r>
          </a:p>
        </p:txBody>
      </p:sp>
      <p:sp>
        <p:nvSpPr>
          <p:cNvPr id="348" name="Shape 348"/>
          <p:cNvSpPr/>
          <p:nvPr/>
        </p:nvSpPr>
        <p:spPr>
          <a:xfrm>
            <a:off x="10159991" y="4663988"/>
            <a:ext cx="1865147" cy="420409"/>
          </a:xfrm>
          <a:prstGeom prst="roundRect">
            <a:avLst>
              <a:gd name="adj" fmla="val 29353"/>
            </a:avLst>
          </a:prstGeom>
          <a:gradFill>
            <a:gsLst>
              <a:gs pos="0">
                <a:srgbClr val="FBFEFF"/>
              </a:gs>
              <a:gs pos="100000">
                <a:srgbClr val="A0E9FC"/>
              </a:gs>
            </a:gsLst>
            <a:lin ang="5400000"/>
          </a:gradFill>
          <a:ln w="12700">
            <a:solidFill>
              <a:srgbClr val="71C0C8"/>
            </a:solidFill>
            <a:miter lim="400000"/>
          </a:ln>
          <a:extLst>
            <a:ext uri="{C572A759-6A51-4108-AA02-DFA0A04FC94B}">
              <ma14:wrappingTextBoxFlag xmlns:ma14="http://schemas.microsoft.com/office/mac/drawingml/2011/main" val="1"/>
            </a:ext>
          </a:extLst>
        </p:spPr>
        <p:txBody>
          <a:bodyPr lIns="50800" tIns="50800" rIns="50800" bIns="50800"/>
          <a:lstStyle>
            <a:lvl1pPr algn="l">
              <a:defRPr sz="1800"/>
            </a:lvl1pPr>
          </a:lstStyle>
          <a:p>
            <a:pPr/>
            <a:r>
              <a:t>App Instance 1</a:t>
            </a:r>
          </a:p>
        </p:txBody>
      </p:sp>
      <p:sp>
        <p:nvSpPr>
          <p:cNvPr id="349" name="Shape 349"/>
          <p:cNvSpPr/>
          <p:nvPr/>
        </p:nvSpPr>
        <p:spPr>
          <a:xfrm>
            <a:off x="8831809" y="2865111"/>
            <a:ext cx="1865147" cy="451541"/>
          </a:xfrm>
          <a:prstGeom prst="roundRect">
            <a:avLst>
              <a:gd name="adj" fmla="val 27329"/>
            </a:avLst>
          </a:prstGeom>
          <a:gradFill>
            <a:gsLst>
              <a:gs pos="0">
                <a:srgbClr val="FBFEFF"/>
              </a:gs>
              <a:gs pos="100000">
                <a:srgbClr val="A0E9FC"/>
              </a:gs>
            </a:gsLst>
            <a:lin ang="5400000"/>
          </a:gradFill>
          <a:ln w="12700">
            <a:solidFill>
              <a:srgbClr val="71C0C8"/>
            </a:solidFill>
            <a:miter lim="400000"/>
          </a:ln>
          <a:extLst>
            <a:ext uri="{C572A759-6A51-4108-AA02-DFA0A04FC94B}">
              <ma14:wrappingTextBoxFlag xmlns:ma14="http://schemas.microsoft.com/office/mac/drawingml/2011/main" val="1"/>
            </a:ext>
          </a:extLst>
        </p:spPr>
        <p:txBody>
          <a:bodyPr lIns="50800" tIns="50800" rIns="50800" bIns="50800"/>
          <a:lstStyle>
            <a:lvl1pPr algn="l">
              <a:defRPr sz="1800"/>
            </a:lvl1pPr>
          </a:lstStyle>
          <a:p>
            <a:pPr/>
            <a:r>
              <a:t>App Instance 2</a:t>
            </a:r>
          </a:p>
        </p:txBody>
      </p:sp>
      <p:sp>
        <p:nvSpPr>
          <p:cNvPr id="350" name="Shape 350"/>
          <p:cNvSpPr/>
          <p:nvPr/>
        </p:nvSpPr>
        <p:spPr>
          <a:xfrm>
            <a:off x="10960779" y="2073937"/>
            <a:ext cx="1865147" cy="451542"/>
          </a:xfrm>
          <a:prstGeom prst="roundRect">
            <a:avLst>
              <a:gd name="adj" fmla="val 27329"/>
            </a:avLst>
          </a:prstGeom>
          <a:gradFill>
            <a:gsLst>
              <a:gs pos="0">
                <a:srgbClr val="FBFEFF"/>
              </a:gs>
              <a:gs pos="100000">
                <a:srgbClr val="A0E9FC"/>
              </a:gs>
            </a:gsLst>
            <a:lin ang="5400000"/>
          </a:gradFill>
          <a:ln w="12700">
            <a:solidFill>
              <a:srgbClr val="71C0C8"/>
            </a:solidFill>
            <a:miter lim="400000"/>
          </a:ln>
          <a:extLst>
            <a:ext uri="{C572A759-6A51-4108-AA02-DFA0A04FC94B}">
              <ma14:wrappingTextBoxFlag xmlns:ma14="http://schemas.microsoft.com/office/mac/drawingml/2011/main" val="1"/>
            </a:ext>
          </a:extLst>
        </p:spPr>
        <p:txBody>
          <a:bodyPr lIns="50800" tIns="50800" rIns="50800" bIns="50800"/>
          <a:lstStyle>
            <a:lvl1pPr algn="l">
              <a:defRPr sz="1800"/>
            </a:lvl1pPr>
          </a:lstStyle>
          <a:p>
            <a:pPr/>
            <a:r>
              <a:t>App Instance 3</a:t>
            </a:r>
          </a:p>
        </p:txBody>
      </p:sp>
      <p:sp>
        <p:nvSpPr>
          <p:cNvPr id="351" name="Shape 351"/>
          <p:cNvSpPr/>
          <p:nvPr/>
        </p:nvSpPr>
        <p:spPr>
          <a:xfrm>
            <a:off x="10960779" y="2865111"/>
            <a:ext cx="1865147" cy="451541"/>
          </a:xfrm>
          <a:prstGeom prst="roundRect">
            <a:avLst>
              <a:gd name="adj" fmla="val 27329"/>
            </a:avLst>
          </a:prstGeom>
          <a:gradFill>
            <a:gsLst>
              <a:gs pos="0">
                <a:srgbClr val="FBFEFF"/>
              </a:gs>
              <a:gs pos="100000">
                <a:srgbClr val="A0E9FC"/>
              </a:gs>
            </a:gsLst>
            <a:lin ang="5400000"/>
          </a:gradFill>
          <a:ln w="12700">
            <a:solidFill>
              <a:srgbClr val="71C0C8"/>
            </a:solidFill>
            <a:miter lim="400000"/>
          </a:ln>
          <a:extLst>
            <a:ext uri="{C572A759-6A51-4108-AA02-DFA0A04FC94B}">
              <ma14:wrappingTextBoxFlag xmlns:ma14="http://schemas.microsoft.com/office/mac/drawingml/2011/main" val="1"/>
            </a:ext>
          </a:extLst>
        </p:spPr>
        <p:txBody>
          <a:bodyPr lIns="50800" tIns="50800" rIns="50800" bIns="50800"/>
          <a:lstStyle>
            <a:lvl1pPr algn="l">
              <a:defRPr sz="1800"/>
            </a:lvl1pPr>
          </a:lstStyle>
          <a:p>
            <a:pPr/>
            <a:r>
              <a:t>App Instance 4</a:t>
            </a:r>
          </a:p>
        </p:txBody>
      </p:sp>
      <p:sp>
        <p:nvSpPr>
          <p:cNvPr id="352" name="Shape 352"/>
          <p:cNvSpPr/>
          <p:nvPr/>
        </p:nvSpPr>
        <p:spPr>
          <a:xfrm>
            <a:off x="10159991" y="5295098"/>
            <a:ext cx="1865147" cy="420409"/>
          </a:xfrm>
          <a:prstGeom prst="roundRect">
            <a:avLst>
              <a:gd name="adj" fmla="val 29353"/>
            </a:avLst>
          </a:prstGeom>
          <a:gradFill>
            <a:gsLst>
              <a:gs pos="0">
                <a:srgbClr val="FBFEFF"/>
              </a:gs>
              <a:gs pos="100000">
                <a:srgbClr val="A0E9FC"/>
              </a:gs>
            </a:gsLst>
            <a:lin ang="5400000"/>
          </a:gradFill>
          <a:ln w="12700">
            <a:solidFill>
              <a:srgbClr val="71C0C8"/>
            </a:solidFill>
            <a:miter lim="400000"/>
          </a:ln>
          <a:extLst>
            <a:ext uri="{C572A759-6A51-4108-AA02-DFA0A04FC94B}">
              <ma14:wrappingTextBoxFlag xmlns:ma14="http://schemas.microsoft.com/office/mac/drawingml/2011/main" val="1"/>
            </a:ext>
          </a:extLst>
        </p:spPr>
        <p:txBody>
          <a:bodyPr lIns="50800" tIns="50800" rIns="50800" bIns="50800"/>
          <a:lstStyle>
            <a:lvl1pPr algn="l">
              <a:defRPr sz="1800"/>
            </a:lvl1pPr>
          </a:lstStyle>
          <a:p>
            <a:pPr/>
            <a:r>
              <a:t>App Instance 2</a:t>
            </a:r>
          </a:p>
        </p:txBody>
      </p:sp>
      <p:sp>
        <p:nvSpPr>
          <p:cNvPr id="353" name="Shape 353"/>
          <p:cNvSpPr/>
          <p:nvPr/>
        </p:nvSpPr>
        <p:spPr>
          <a:xfrm>
            <a:off x="10159991" y="7431691"/>
            <a:ext cx="1865147" cy="451541"/>
          </a:xfrm>
          <a:prstGeom prst="roundRect">
            <a:avLst>
              <a:gd name="adj" fmla="val 27329"/>
            </a:avLst>
          </a:prstGeom>
          <a:gradFill>
            <a:gsLst>
              <a:gs pos="0">
                <a:srgbClr val="FBFEFF"/>
              </a:gs>
              <a:gs pos="100000">
                <a:srgbClr val="A0E9FC"/>
              </a:gs>
            </a:gsLst>
            <a:lin ang="5400000"/>
          </a:gradFill>
          <a:ln w="12700">
            <a:solidFill>
              <a:srgbClr val="71C0C8"/>
            </a:solidFill>
            <a:miter lim="400000"/>
          </a:ln>
          <a:extLst>
            <a:ext uri="{C572A759-6A51-4108-AA02-DFA0A04FC94B}">
              <ma14:wrappingTextBoxFlag xmlns:ma14="http://schemas.microsoft.com/office/mac/drawingml/2011/main" val="1"/>
            </a:ext>
          </a:extLst>
        </p:spPr>
        <p:txBody>
          <a:bodyPr lIns="50800" tIns="50800" rIns="50800" bIns="50800"/>
          <a:lstStyle>
            <a:lvl1pPr algn="l">
              <a:defRPr sz="1800"/>
            </a:lvl1pPr>
          </a:lstStyle>
          <a:p>
            <a:pPr/>
            <a:r>
              <a:t>App Instance 3</a:t>
            </a:r>
          </a:p>
        </p:txBody>
      </p:sp>
      <p:sp>
        <p:nvSpPr>
          <p:cNvPr id="354" name="Shape 354"/>
          <p:cNvSpPr/>
          <p:nvPr/>
        </p:nvSpPr>
        <p:spPr>
          <a:xfrm>
            <a:off x="10159991" y="5926209"/>
            <a:ext cx="1865147" cy="451541"/>
          </a:xfrm>
          <a:prstGeom prst="roundRect">
            <a:avLst>
              <a:gd name="adj" fmla="val 27329"/>
            </a:avLst>
          </a:prstGeom>
          <a:gradFill>
            <a:gsLst>
              <a:gs pos="0">
                <a:srgbClr val="FBFEFF"/>
              </a:gs>
              <a:gs pos="100000">
                <a:srgbClr val="A0E9FC"/>
              </a:gs>
            </a:gsLst>
            <a:lin ang="5400000"/>
          </a:gradFill>
          <a:ln w="12700">
            <a:solidFill>
              <a:srgbClr val="71C0C8"/>
            </a:solidFill>
            <a:miter lim="400000"/>
          </a:ln>
          <a:extLst>
            <a:ext uri="{C572A759-6A51-4108-AA02-DFA0A04FC94B}">
              <ma14:wrappingTextBoxFlag xmlns:ma14="http://schemas.microsoft.com/office/mac/drawingml/2011/main" val="1"/>
            </a:ext>
          </a:extLst>
        </p:spPr>
        <p:txBody>
          <a:bodyPr lIns="50800" tIns="50800" rIns="50800" bIns="50800"/>
          <a:lstStyle>
            <a:lvl1pPr algn="l">
              <a:defRPr sz="1800"/>
            </a:lvl1pPr>
          </a:lstStyle>
          <a:p>
            <a:pPr/>
            <a:r>
              <a:t>App Instance 4</a:t>
            </a:r>
          </a:p>
        </p:txBody>
      </p:sp>
      <p:cxnSp>
        <p:nvCxnSpPr>
          <p:cNvPr id="355" name="Connector 355"/>
          <p:cNvCxnSpPr>
            <a:stCxn id="339" idx="0"/>
            <a:endCxn id="343" idx="0"/>
          </p:cNvCxnSpPr>
          <p:nvPr/>
        </p:nvCxnSpPr>
        <p:spPr>
          <a:xfrm flipV="1">
            <a:off x="4403215" y="5238251"/>
            <a:ext cx="6933557" cy="514849"/>
          </a:xfrm>
          <a:prstGeom prst="straightConnector1">
            <a:avLst/>
          </a:prstGeom>
          <a:ln w="25400">
            <a:solidFill>
              <a:schemeClr val="accent1">
                <a:satOff val="-3355"/>
                <a:lumOff val="26614"/>
              </a:schemeClr>
            </a:solidFill>
            <a:miter lim="400000"/>
            <a:headEnd type="triangle"/>
          </a:ln>
        </p:spPr>
      </p:cxnSp>
      <p:sp>
        <p:nvSpPr>
          <p:cNvPr id="356" name="Shape 356"/>
          <p:cNvSpPr/>
          <p:nvPr/>
        </p:nvSpPr>
        <p:spPr>
          <a:xfrm>
            <a:off x="8598631" y="4688117"/>
            <a:ext cx="1003784" cy="381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800"/>
            </a:lvl1pPr>
          </a:lstStyle>
          <a:p>
            <a:pPr/>
            <a:r>
              <a:t>load : 98</a:t>
            </a:r>
          </a:p>
        </p:txBody>
      </p:sp>
    </p:spTree>
  </p:cSld>
  <p:clrMapOvr>
    <a:masterClrMapping/>
  </p:clrMapOvr>
  <p:transition xmlns:p14="http://schemas.microsoft.com/office/powerpoint/2010/main" spd="med" advClick="1" p14:dur="1000"/>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346"/>
                                        </p:tgtEl>
                                        <p:attrNameLst>
                                          <p:attrName>style.visibility</p:attrName>
                                        </p:attrNameLst>
                                      </p:cBhvr>
                                      <p:to>
                                        <p:strVal val="visible"/>
                                      </p:to>
                                    </p:set>
                                  </p:childTnLst>
                                </p:cTn>
                              </p:par>
                            </p:childTnLst>
                          </p:cTn>
                        </p:par>
                        <p:par>
                          <p:cTn id="7" fill="hold">
                            <p:stCondLst>
                              <p:cond delay="0"/>
                            </p:stCondLst>
                            <p:childTnLst>
                              <p:par>
                                <p:cTn id="8" presetClass="entr" nodeType="afterEffect" presetSubtype="0" presetID="1" grpId="2" fill="hold">
                                  <p:stCondLst>
                                    <p:cond delay="0"/>
                                  </p:stCondLst>
                                  <p:iterate type="el" backwards="0">
                                    <p:tmAbs val="0"/>
                                  </p:iterate>
                                  <p:childTnLst>
                                    <p:set>
                                      <p:cBhvr>
                                        <p:cTn id="9" fill="hold"/>
                                        <p:tgtEl>
                                          <p:spTgt spid="345"/>
                                        </p:tgtEl>
                                        <p:attrNameLst>
                                          <p:attrName>style.visibility</p:attrName>
                                        </p:attrNameLst>
                                      </p:cBhvr>
                                      <p:to>
                                        <p:strVal val="visible"/>
                                      </p:to>
                                    </p:set>
                                  </p:childTnLst>
                                </p:cTn>
                              </p:par>
                            </p:childTnLst>
                          </p:cTn>
                        </p:par>
                        <p:par>
                          <p:cTn id="10" fill="hold">
                            <p:stCondLst>
                              <p:cond delay="0"/>
                            </p:stCondLst>
                            <p:childTnLst>
                              <p:par>
                                <p:cTn id="11" presetClass="exit" nodeType="afterEffect" presetSubtype="0" presetID="1" grpId="3" fill="hold">
                                  <p:stCondLst>
                                    <p:cond delay="0"/>
                                  </p:stCondLst>
                                  <p:iterate type="el" backwards="0">
                                    <p:tmAbs val="0"/>
                                  </p:iterate>
                                  <p:childTnLst>
                                    <p:set>
                                      <p:cBhvr>
                                        <p:cTn id="12" fill="hold">
                                          <p:stCondLst>
                                            <p:cond delay="0"/>
                                          </p:stCondLst>
                                        </p:cTn>
                                        <p:tgtEl>
                                          <p:spTgt spid="345"/>
                                        </p:tgtEl>
                                        <p:attrNameLst>
                                          <p:attrName>style.visibility</p:attrName>
                                        </p:attrNameLst>
                                      </p:cBhvr>
                                      <p:to>
                                        <p:strVal val="hidden"/>
                                      </p:to>
                                    </p:set>
                                  </p:childTnLst>
                                </p:cTn>
                              </p:par>
                            </p:childTnLst>
                          </p:cTn>
                        </p:par>
                        <p:par>
                          <p:cTn id="13" fill="hold">
                            <p:stCondLst>
                              <p:cond delay="0"/>
                            </p:stCondLst>
                            <p:childTnLst>
                              <p:par>
                                <p:cTn id="14" presetClass="entr" nodeType="afterEffect" presetSubtype="0" presetID="1" grpId="4" fill="hold">
                                  <p:stCondLst>
                                    <p:cond delay="0"/>
                                  </p:stCondLst>
                                  <p:iterate type="el" backwards="0">
                                    <p:tmAbs val="0"/>
                                  </p:iterate>
                                  <p:childTnLst>
                                    <p:set>
                                      <p:cBhvr>
                                        <p:cTn id="15" fill="hold"/>
                                        <p:tgtEl>
                                          <p:spTgt spid="348"/>
                                        </p:tgtEl>
                                        <p:attrNameLst>
                                          <p:attrName>style.visibility</p:attrName>
                                        </p:attrNameLst>
                                      </p:cBhvr>
                                      <p:to>
                                        <p:strVal val="visible"/>
                                      </p:to>
                                    </p:set>
                                  </p:childTnLst>
                                </p:cTn>
                              </p:par>
                            </p:childTnLst>
                          </p:cTn>
                        </p:par>
                        <p:par>
                          <p:cTn id="16" fill="hold">
                            <p:stCondLst>
                              <p:cond delay="0"/>
                            </p:stCondLst>
                            <p:childTnLst>
                              <p:par>
                                <p:cTn id="17" presetClass="entr" nodeType="afterEffect" presetSubtype="0" presetID="1" grpId="5" fill="hold">
                                  <p:stCondLst>
                                    <p:cond delay="0"/>
                                  </p:stCondLst>
                                  <p:iterate type="el" backwards="0">
                                    <p:tmAbs val="0"/>
                                  </p:iterate>
                                  <p:childTnLst>
                                    <p:set>
                                      <p:cBhvr>
                                        <p:cTn id="18" fill="hold"/>
                                        <p:tgtEl>
                                          <p:spTgt spid="349"/>
                                        </p:tgtEl>
                                        <p:attrNameLst>
                                          <p:attrName>style.visibility</p:attrName>
                                        </p:attrNameLst>
                                      </p:cBhvr>
                                      <p:to>
                                        <p:strVal val="visible"/>
                                      </p:to>
                                    </p:set>
                                  </p:childTnLst>
                                </p:cTn>
                              </p:par>
                            </p:childTnLst>
                          </p:cTn>
                        </p:par>
                        <p:par>
                          <p:cTn id="19" fill="hold">
                            <p:stCondLst>
                              <p:cond delay="0"/>
                            </p:stCondLst>
                            <p:childTnLst>
                              <p:par>
                                <p:cTn id="20" presetClass="exit" nodeType="afterEffect" presetSubtype="0" presetID="1" grpId="6" fill="hold">
                                  <p:stCondLst>
                                    <p:cond delay="0"/>
                                  </p:stCondLst>
                                  <p:iterate type="el" backwards="0">
                                    <p:tmAbs val="0"/>
                                  </p:iterate>
                                  <p:childTnLst>
                                    <p:set>
                                      <p:cBhvr>
                                        <p:cTn id="21" fill="hold">
                                          <p:stCondLst>
                                            <p:cond delay="0"/>
                                          </p:stCondLst>
                                        </p:cTn>
                                        <p:tgtEl>
                                          <p:spTgt spid="349"/>
                                        </p:tgtEl>
                                        <p:attrNameLst>
                                          <p:attrName>style.visibility</p:attrName>
                                        </p:attrNameLst>
                                      </p:cBhvr>
                                      <p:to>
                                        <p:strVal val="hidden"/>
                                      </p:to>
                                    </p:set>
                                  </p:childTnLst>
                                </p:cTn>
                              </p:par>
                            </p:childTnLst>
                          </p:cTn>
                        </p:par>
                        <p:par>
                          <p:cTn id="22" fill="hold">
                            <p:stCondLst>
                              <p:cond delay="0"/>
                            </p:stCondLst>
                            <p:childTnLst>
                              <p:par>
                                <p:cTn id="23" presetClass="entr" nodeType="afterEffect" presetSubtype="0" presetID="1" grpId="7" fill="hold">
                                  <p:stCondLst>
                                    <p:cond delay="0"/>
                                  </p:stCondLst>
                                  <p:iterate type="el" backwards="0">
                                    <p:tmAbs val="0"/>
                                  </p:iterate>
                                  <p:childTnLst>
                                    <p:set>
                                      <p:cBhvr>
                                        <p:cTn id="24" fill="hold"/>
                                        <p:tgtEl>
                                          <p:spTgt spid="35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Class="entr" nodeType="clickEffect" presetSubtype="0" presetID="1" grpId="8" fill="hold">
                                  <p:stCondLst>
                                    <p:cond delay="0"/>
                                  </p:stCondLst>
                                  <p:iterate type="el" backwards="0">
                                    <p:tmAbs val="0"/>
                                  </p:iterate>
                                  <p:childTnLst>
                                    <p:set>
                                      <p:cBhvr>
                                        <p:cTn id="28" fill="hold"/>
                                        <p:tgtEl>
                                          <p:spTgt spid="350"/>
                                        </p:tgtEl>
                                        <p:attrNameLst>
                                          <p:attrName>style.visibility</p:attrName>
                                        </p:attrNameLst>
                                      </p:cBhvr>
                                      <p:to>
                                        <p:strVal val="visible"/>
                                      </p:to>
                                    </p:set>
                                  </p:childTnLst>
                                </p:cTn>
                              </p:par>
                            </p:childTnLst>
                          </p:cTn>
                        </p:par>
                        <p:par>
                          <p:cTn id="29" fill="hold">
                            <p:stCondLst>
                              <p:cond delay="0"/>
                            </p:stCondLst>
                            <p:childTnLst>
                              <p:par>
                                <p:cTn id="30" presetClass="exit" nodeType="afterEffect" presetSubtype="0" presetID="1" grpId="9" fill="hold">
                                  <p:stCondLst>
                                    <p:cond delay="0"/>
                                  </p:stCondLst>
                                  <p:iterate type="el" backwards="0">
                                    <p:tmAbs val="0"/>
                                  </p:iterate>
                                  <p:childTnLst>
                                    <p:set>
                                      <p:cBhvr>
                                        <p:cTn id="31" fill="hold">
                                          <p:stCondLst>
                                            <p:cond delay="0"/>
                                          </p:stCondLst>
                                        </p:cTn>
                                        <p:tgtEl>
                                          <p:spTgt spid="350"/>
                                        </p:tgtEl>
                                        <p:attrNameLst>
                                          <p:attrName>style.visibility</p:attrName>
                                        </p:attrNameLst>
                                      </p:cBhvr>
                                      <p:to>
                                        <p:strVal val="hidden"/>
                                      </p:to>
                                    </p:set>
                                  </p:childTnLst>
                                </p:cTn>
                              </p:par>
                            </p:childTnLst>
                          </p:cTn>
                        </p:par>
                        <p:par>
                          <p:cTn id="32" fill="hold">
                            <p:stCondLst>
                              <p:cond delay="0"/>
                            </p:stCondLst>
                            <p:childTnLst>
                              <p:par>
                                <p:cTn id="33" presetClass="entr" nodeType="afterEffect" presetSubtype="0" presetID="1" grpId="10" fill="hold">
                                  <p:stCondLst>
                                    <p:cond delay="0"/>
                                  </p:stCondLst>
                                  <p:iterate type="el" backwards="0">
                                    <p:tmAbs val="0"/>
                                  </p:iterate>
                                  <p:childTnLst>
                                    <p:set>
                                      <p:cBhvr>
                                        <p:cTn id="34" fill="hold"/>
                                        <p:tgtEl>
                                          <p:spTgt spid="35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Class="entr" nodeType="clickEffect" presetSubtype="0" presetID="1" grpId="11" fill="hold">
                                  <p:stCondLst>
                                    <p:cond delay="0"/>
                                  </p:stCondLst>
                                  <p:iterate type="el" backwards="0">
                                    <p:tmAbs val="0"/>
                                  </p:iterate>
                                  <p:childTnLst>
                                    <p:set>
                                      <p:cBhvr>
                                        <p:cTn id="38" fill="hold"/>
                                        <p:tgtEl>
                                          <p:spTgt spid="356"/>
                                        </p:tgtEl>
                                        <p:attrNameLst>
                                          <p:attrName>style.visibility</p:attrName>
                                        </p:attrNameLst>
                                      </p:cBhvr>
                                      <p:to>
                                        <p:strVal val="visible"/>
                                      </p:to>
                                    </p:set>
                                  </p:childTnLst>
                                </p:cTn>
                              </p:par>
                            </p:childTnLst>
                          </p:cTn>
                        </p:par>
                        <p:par>
                          <p:cTn id="39" fill="hold">
                            <p:stCondLst>
                              <p:cond delay="0"/>
                            </p:stCondLst>
                            <p:childTnLst>
                              <p:par>
                                <p:cTn id="40" presetClass="entr" nodeType="afterEffect" presetSubtype="0" presetID="1" grpId="12" fill="hold">
                                  <p:stCondLst>
                                    <p:cond delay="0"/>
                                  </p:stCondLst>
                                  <p:iterate type="el" backwards="0">
                                    <p:tmAbs val="0"/>
                                  </p:iterate>
                                  <p:childTnLst>
                                    <p:set>
                                      <p:cBhvr>
                                        <p:cTn id="41" fill="hold"/>
                                        <p:tgtEl>
                                          <p:spTgt spid="355"/>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Class="exit" nodeType="clickEffect" presetSubtype="0" presetID="1" grpId="13" fill="hold">
                                  <p:stCondLst>
                                    <p:cond delay="0"/>
                                  </p:stCondLst>
                                  <p:iterate type="el" backwards="0">
                                    <p:tmAbs val="0"/>
                                  </p:iterate>
                                  <p:childTnLst>
                                    <p:set>
                                      <p:cBhvr>
                                        <p:cTn id="45" fill="hold">
                                          <p:stCondLst>
                                            <p:cond delay="0"/>
                                          </p:stCondLst>
                                        </p:cTn>
                                        <p:tgtEl>
                                          <p:spTgt spid="355"/>
                                        </p:tgtEl>
                                        <p:attrNameLst>
                                          <p:attrName>style.visibility</p:attrName>
                                        </p:attrNameLst>
                                      </p:cBhvr>
                                      <p:to>
                                        <p:strVal val="hidden"/>
                                      </p:to>
                                    </p:set>
                                  </p:childTnLst>
                                </p:cTn>
                              </p:par>
                            </p:childTnLst>
                          </p:cTn>
                        </p:par>
                        <p:par>
                          <p:cTn id="46" fill="hold">
                            <p:stCondLst>
                              <p:cond delay="0"/>
                            </p:stCondLst>
                            <p:childTnLst>
                              <p:par>
                                <p:cTn id="47" presetClass="exit" nodeType="afterEffect" presetSubtype="0" presetID="1" grpId="14" fill="hold">
                                  <p:stCondLst>
                                    <p:cond delay="0"/>
                                  </p:stCondLst>
                                  <p:iterate type="el" backwards="0">
                                    <p:tmAbs val="0"/>
                                  </p:iterate>
                                  <p:childTnLst>
                                    <p:set>
                                      <p:cBhvr>
                                        <p:cTn id="48" fill="hold">
                                          <p:stCondLst>
                                            <p:cond delay="0"/>
                                          </p:stCondLst>
                                        </p:cTn>
                                        <p:tgtEl>
                                          <p:spTgt spid="356"/>
                                        </p:tgtEl>
                                        <p:attrNameLst>
                                          <p:attrName>style.visibility</p:attrName>
                                        </p:attrNameLst>
                                      </p:cBhvr>
                                      <p:to>
                                        <p:strVal val="hidden"/>
                                      </p:to>
                                    </p:set>
                                  </p:childTnLst>
                                </p:cTn>
                              </p:par>
                            </p:childTnLst>
                          </p:cTn>
                        </p:par>
                        <p:par>
                          <p:cTn id="49" fill="hold">
                            <p:stCondLst>
                              <p:cond delay="0"/>
                            </p:stCondLst>
                            <p:childTnLst>
                              <p:par>
                                <p:cTn id="50" presetClass="entr" nodeType="afterEffect" presetSubtype="0" presetID="1" grpId="15" fill="hold">
                                  <p:stCondLst>
                                    <p:cond delay="0"/>
                                  </p:stCondLst>
                                  <p:iterate type="el" backwards="0">
                                    <p:tmAbs val="0"/>
                                  </p:iterate>
                                  <p:childTnLst>
                                    <p:set>
                                      <p:cBhvr>
                                        <p:cTn id="51" fill="hold"/>
                                        <p:tgtEl>
                                          <p:spTgt spid="351"/>
                                        </p:tgtEl>
                                        <p:attrNameLst>
                                          <p:attrName>style.visibility</p:attrName>
                                        </p:attrNameLst>
                                      </p:cBhvr>
                                      <p:to>
                                        <p:strVal val="visible"/>
                                      </p:to>
                                    </p:set>
                                  </p:childTnLst>
                                </p:cTn>
                              </p:par>
                            </p:childTnLst>
                          </p:cTn>
                        </p:par>
                        <p:par>
                          <p:cTn id="52" fill="hold">
                            <p:stCondLst>
                              <p:cond delay="0"/>
                            </p:stCondLst>
                            <p:childTnLst>
                              <p:par>
                                <p:cTn id="53" presetClass="exit" nodeType="afterEffect" presetSubtype="0" presetID="1" grpId="16" fill="hold">
                                  <p:stCondLst>
                                    <p:cond delay="0"/>
                                  </p:stCondLst>
                                  <p:iterate type="el" backwards="0">
                                    <p:tmAbs val="0"/>
                                  </p:iterate>
                                  <p:childTnLst>
                                    <p:set>
                                      <p:cBhvr>
                                        <p:cTn id="54" fill="hold">
                                          <p:stCondLst>
                                            <p:cond delay="0"/>
                                          </p:stCondLst>
                                        </p:cTn>
                                        <p:tgtEl>
                                          <p:spTgt spid="351"/>
                                        </p:tgtEl>
                                        <p:attrNameLst>
                                          <p:attrName>style.visibility</p:attrName>
                                        </p:attrNameLst>
                                      </p:cBhvr>
                                      <p:to>
                                        <p:strVal val="hidden"/>
                                      </p:to>
                                    </p:set>
                                  </p:childTnLst>
                                </p:cTn>
                              </p:par>
                            </p:childTnLst>
                          </p:cTn>
                        </p:par>
                        <p:par>
                          <p:cTn id="55" fill="hold">
                            <p:stCondLst>
                              <p:cond delay="0"/>
                            </p:stCondLst>
                            <p:childTnLst>
                              <p:par>
                                <p:cTn id="56" presetClass="entr" nodeType="afterEffect" presetSubtype="0" presetID="1" grpId="17" fill="hold">
                                  <p:stCondLst>
                                    <p:cond delay="0"/>
                                  </p:stCondLst>
                                  <p:iterate type="el" backwards="0">
                                    <p:tmAbs val="0"/>
                                  </p:iterate>
                                  <p:childTnLst>
                                    <p:set>
                                      <p:cBhvr>
                                        <p:cTn id="57" fill="hold"/>
                                        <p:tgtEl>
                                          <p:spTgt spid="35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49" grpId="6"/>
      <p:bldP build="whole" bldLvl="1" animBg="1" rev="0" advAuto="0" spid="355" grpId="13"/>
      <p:bldP build="whole" bldLvl="1" animBg="1" rev="0" advAuto="0" spid="353" grpId="10"/>
      <p:bldP build="whole" bldLvl="1" animBg="1" rev="0" advAuto="0" spid="351" grpId="15"/>
      <p:bldP build="whole" bldLvl="1" animBg="1" rev="0" advAuto="0" spid="350" grpId="8"/>
      <p:bldP build="whole" bldLvl="1" animBg="1" rev="0" advAuto="0" spid="350" grpId="9"/>
      <p:bldP build="whole" bldLvl="1" animBg="1" rev="0" advAuto="0" spid="351" grpId="16"/>
      <p:bldP build="whole" bldLvl="1" animBg="1" rev="0" advAuto="0" spid="354" grpId="17"/>
      <p:bldP build="whole" bldLvl="1" animBg="1" rev="0" advAuto="0" spid="356" grpId="11"/>
      <p:bldP build="whole" bldLvl="1" animBg="1" rev="0" advAuto="0" spid="345" grpId="2"/>
      <p:bldP build="whole" bldLvl="1" animBg="1" rev="0" advAuto="0" spid="345" grpId="3"/>
      <p:bldP build="whole" bldLvl="1" animBg="1" rev="0" advAuto="0" spid="356" grpId="14"/>
      <p:bldP build="whole" bldLvl="1" animBg="1" rev="0" advAuto="0" spid="348" grpId="4"/>
      <p:bldP build="whole" bldLvl="1" animBg="1" rev="0" advAuto="0" spid="355" grpId="12"/>
      <p:bldP build="whole" bldLvl="1" animBg="1" rev="0" advAuto="0" spid="346" grpId="1"/>
      <p:bldP build="whole" bldLvl="1" animBg="1" rev="0" advAuto="0" spid="352" grpId="7"/>
      <p:bldP build="whole" bldLvl="1" animBg="1" rev="0" advAuto="0" spid="349" grpId="5"/>
    </p:bldLst>
  </p:timing>
</p:sld>
</file>

<file path=ppt/slides/slide21.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358" name="Shape 358"/>
          <p:cNvSpPr/>
          <p:nvPr>
            <p:ph type="title"/>
          </p:nvPr>
        </p:nvSpPr>
        <p:spPr>
          <a:prstGeom prst="rect">
            <a:avLst/>
          </a:prstGeom>
        </p:spPr>
        <p:txBody>
          <a:bodyPr/>
          <a:lstStyle/>
          <a:p>
            <a:pPr/>
            <a:r>
              <a:t>CloudBrowser2.0 — Master Implementation</a:t>
            </a:r>
          </a:p>
        </p:txBody>
      </p:sp>
      <p:sp>
        <p:nvSpPr>
          <p:cNvPr id="359" name="Shape 359"/>
          <p:cNvSpPr/>
          <p:nvPr>
            <p:ph type="sldNum" sz="quarter" idx="2"/>
          </p:nvPr>
        </p:nvSpPr>
        <p:spPr>
          <a:xfrm>
            <a:off x="12376264" y="9207500"/>
            <a:ext cx="253975" cy="3810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360" name="pasted-image.png"/>
          <p:cNvPicPr>
            <a:picLocks noChangeAspect="1"/>
          </p:cNvPicPr>
          <p:nvPr/>
        </p:nvPicPr>
        <p:blipFill>
          <a:blip r:embed="rId3">
            <a:extLst/>
          </a:blip>
          <a:stretch>
            <a:fillRect/>
          </a:stretch>
        </p:blipFill>
        <p:spPr>
          <a:xfrm>
            <a:off x="-356631" y="1832337"/>
            <a:ext cx="13004801" cy="7160679"/>
          </a:xfrm>
          <a:prstGeom prst="rect">
            <a:avLst/>
          </a:prstGeom>
          <a:ln w="12700">
            <a:miter lim="400000"/>
          </a:ln>
        </p:spPr>
      </p:pic>
      <p:sp>
        <p:nvSpPr>
          <p:cNvPr id="361" name="Shape 361"/>
          <p:cNvSpPr/>
          <p:nvPr>
            <p:ph type="body" sz="quarter" idx="1"/>
          </p:nvPr>
        </p:nvSpPr>
        <p:spPr>
          <a:xfrm>
            <a:off x="7305495" y="6816307"/>
            <a:ext cx="5030971" cy="2429293"/>
          </a:xfrm>
          <a:prstGeom prst="rect">
            <a:avLst/>
          </a:prstGeom>
        </p:spPr>
        <p:txBody>
          <a:bodyPr/>
          <a:lstStyle/>
          <a:p>
            <a:pPr marL="235584" indent="-235584" defTabSz="309625">
              <a:spcBef>
                <a:spcPts val="2200"/>
              </a:spcBef>
              <a:defRPr sz="1907"/>
            </a:pPr>
            <a:r>
              <a:t>Reverse Proxy Manager : starts reverse proxies, handles communications with reverse proxies</a:t>
            </a:r>
          </a:p>
          <a:p>
            <a:pPr marL="235584" indent="-235584" defTabSz="309625">
              <a:spcBef>
                <a:spcPts val="2200"/>
              </a:spcBef>
              <a:defRPr sz="1907"/>
            </a:pPr>
            <a:r>
              <a:t>Worker Manager : request dispatch</a:t>
            </a:r>
          </a:p>
          <a:p>
            <a:pPr marL="235584" indent="-235584" defTabSz="309625">
              <a:spcBef>
                <a:spcPts val="2200"/>
              </a:spcBef>
              <a:defRPr sz="1907"/>
            </a:pPr>
            <a:r>
              <a:t>App Manager : Manage applications’ state</a:t>
            </a:r>
          </a:p>
        </p:txBody>
      </p:sp>
    </p:spTree>
  </p:cSld>
  <p:clrMapOvr>
    <a:masterClrMapping/>
  </p:clrMapOvr>
  <p:transition xmlns:p14="http://schemas.microsoft.com/office/powerpoint/2010/main" spd="med" advClick="1" p14:dur="1000"/>
</p:sld>
</file>

<file path=ppt/slides/slide22.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pic>
        <p:nvPicPr>
          <p:cNvPr id="365" name="pasted-image.png"/>
          <p:cNvPicPr>
            <a:picLocks noChangeAspect="1"/>
          </p:cNvPicPr>
          <p:nvPr/>
        </p:nvPicPr>
        <p:blipFill>
          <a:blip r:embed="rId2">
            <a:extLst/>
          </a:blip>
          <a:stretch>
            <a:fillRect/>
          </a:stretch>
        </p:blipFill>
        <p:spPr>
          <a:xfrm>
            <a:off x="191759" y="1894431"/>
            <a:ext cx="10603979" cy="5964738"/>
          </a:xfrm>
          <a:prstGeom prst="rect">
            <a:avLst/>
          </a:prstGeom>
          <a:ln w="12700">
            <a:miter lim="400000"/>
          </a:ln>
        </p:spPr>
      </p:pic>
      <p:sp>
        <p:nvSpPr>
          <p:cNvPr id="366" name="Shape 366"/>
          <p:cNvSpPr/>
          <p:nvPr>
            <p:ph type="title"/>
          </p:nvPr>
        </p:nvSpPr>
        <p:spPr>
          <a:prstGeom prst="rect">
            <a:avLst/>
          </a:prstGeom>
        </p:spPr>
        <p:txBody>
          <a:bodyPr/>
          <a:lstStyle/>
          <a:p>
            <a:pPr/>
            <a:r>
              <a:t>CloudBrowser2.0 — Worker Implementation</a:t>
            </a:r>
          </a:p>
        </p:txBody>
      </p:sp>
      <p:sp>
        <p:nvSpPr>
          <p:cNvPr id="367" name="Shape 367"/>
          <p:cNvSpPr/>
          <p:nvPr>
            <p:ph type="body" sz="quarter" idx="1"/>
          </p:nvPr>
        </p:nvSpPr>
        <p:spPr>
          <a:xfrm>
            <a:off x="1933974" y="7682819"/>
            <a:ext cx="10135760" cy="1581032"/>
          </a:xfrm>
          <a:prstGeom prst="rect">
            <a:avLst/>
          </a:prstGeom>
        </p:spPr>
        <p:txBody>
          <a:bodyPr/>
          <a:lstStyle/>
          <a:p>
            <a:pPr marL="293370" indent="-293370" defTabSz="385572">
              <a:spcBef>
                <a:spcPts val="2700"/>
              </a:spcBef>
              <a:defRPr sz="2376"/>
            </a:pPr>
            <a:r>
              <a:t>App Manager : manages local app instances and virtual browsers</a:t>
            </a:r>
          </a:p>
          <a:p>
            <a:pPr marL="293370" indent="-293370" defTabSz="385572">
              <a:spcBef>
                <a:spcPts val="2700"/>
              </a:spcBef>
              <a:defRPr sz="2376"/>
            </a:pPr>
            <a:r>
              <a:t>HTTP Server : parses requests, find application objects to serve the requests</a:t>
            </a:r>
          </a:p>
        </p:txBody>
      </p:sp>
      <p:sp>
        <p:nvSpPr>
          <p:cNvPr id="368" name="Shape 368"/>
          <p:cNvSpPr/>
          <p:nvPr>
            <p:ph type="sldNum" sz="quarter" idx="2"/>
          </p:nvPr>
        </p:nvSpPr>
        <p:spPr>
          <a:xfrm>
            <a:off x="12376264" y="9207500"/>
            <a:ext cx="253975" cy="3810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14:dur="1000"/>
</p:sld>
</file>

<file path=ppt/slides/slide2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70" name="Shape 370"/>
          <p:cNvSpPr/>
          <p:nvPr>
            <p:ph type="title"/>
          </p:nvPr>
        </p:nvSpPr>
        <p:spPr>
          <a:prstGeom prst="rect">
            <a:avLst/>
          </a:prstGeom>
        </p:spPr>
        <p:txBody>
          <a:bodyPr/>
          <a:lstStyle/>
          <a:p>
            <a:pPr/>
            <a:r>
              <a:t>CloudBrowser2.0 — API Layer</a:t>
            </a:r>
          </a:p>
        </p:txBody>
      </p:sp>
      <p:sp>
        <p:nvSpPr>
          <p:cNvPr id="371" name="Shape 371"/>
          <p:cNvSpPr/>
          <p:nvPr>
            <p:ph type="body" idx="1"/>
          </p:nvPr>
        </p:nvSpPr>
        <p:spPr>
          <a:prstGeom prst="rect">
            <a:avLst/>
          </a:prstGeom>
        </p:spPr>
        <p:txBody>
          <a:bodyPr/>
          <a:lstStyle/>
          <a:p>
            <a:pPr/>
            <a:r>
              <a:t>The API layer using indirection to accomplish:</a:t>
            </a:r>
          </a:p>
          <a:p>
            <a:pPr lvl="1"/>
            <a:r>
              <a:t>Security: enforce permission checks</a:t>
            </a:r>
          </a:p>
          <a:p>
            <a:pPr lvl="1"/>
            <a:r>
              <a:t>Isolation: prevent application code from manipulating internal objects in unexpected ways</a:t>
            </a:r>
          </a:p>
          <a:p>
            <a:pPr lvl="1"/>
            <a:r>
              <a:t>Stability: allow changes in framework implementation without breaking applications</a:t>
            </a:r>
          </a:p>
          <a:p>
            <a:pPr lvl="1"/>
            <a:r>
              <a:t>Resource Reclamation: prevent application code from holding direct references to internal objects</a:t>
            </a:r>
          </a:p>
        </p:txBody>
      </p:sp>
      <p:sp>
        <p:nvSpPr>
          <p:cNvPr id="372" name="Shape 372"/>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14:dur="1000"/>
</p:sld>
</file>

<file path=ppt/slides/slide2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76" name="Shape 376"/>
          <p:cNvSpPr/>
          <p:nvPr>
            <p:ph type="title"/>
          </p:nvPr>
        </p:nvSpPr>
        <p:spPr>
          <a:prstGeom prst="rect">
            <a:avLst/>
          </a:prstGeom>
        </p:spPr>
        <p:txBody>
          <a:bodyPr/>
          <a:lstStyle/>
          <a:p>
            <a:pPr/>
            <a:r>
              <a:t>CloudBrowser2.0 — API Layer</a:t>
            </a:r>
          </a:p>
        </p:txBody>
      </p:sp>
      <p:sp>
        <p:nvSpPr>
          <p:cNvPr id="377" name="Shape 377"/>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378" name="pasted-image.png"/>
          <p:cNvPicPr>
            <a:picLocks noChangeAspect="1"/>
          </p:cNvPicPr>
          <p:nvPr/>
        </p:nvPicPr>
        <p:blipFill>
          <a:blip r:embed="rId3">
            <a:extLst/>
          </a:blip>
          <a:stretch>
            <a:fillRect/>
          </a:stretch>
        </p:blipFill>
        <p:spPr>
          <a:xfrm>
            <a:off x="0" y="1770180"/>
            <a:ext cx="13004800" cy="6213240"/>
          </a:xfrm>
          <a:prstGeom prst="rect">
            <a:avLst/>
          </a:prstGeom>
          <a:ln w="12700">
            <a:miter lim="400000"/>
          </a:ln>
        </p:spPr>
      </p:pic>
    </p:spTree>
  </p:cSld>
  <p:clrMapOvr>
    <a:masterClrMapping/>
  </p:clrMapOvr>
  <p:transition xmlns:p14="http://schemas.microsoft.com/office/powerpoint/2010/main" spd="med" advClick="1" p14:dur="1000"/>
</p:sld>
</file>

<file path=ppt/slides/slide2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82" name="Shape 382"/>
          <p:cNvSpPr/>
          <p:nvPr>
            <p:ph type="title"/>
          </p:nvPr>
        </p:nvSpPr>
        <p:spPr>
          <a:prstGeom prst="rect">
            <a:avLst/>
          </a:prstGeom>
        </p:spPr>
        <p:txBody>
          <a:bodyPr/>
          <a:lstStyle/>
          <a:p>
            <a:pPr/>
            <a:r>
              <a:t>nodermi — Overview</a:t>
            </a:r>
          </a:p>
        </p:txBody>
      </p:sp>
      <p:sp>
        <p:nvSpPr>
          <p:cNvPr id="383" name="Shape 383"/>
          <p:cNvSpPr/>
          <p:nvPr>
            <p:ph type="body" sz="quarter" idx="1"/>
          </p:nvPr>
        </p:nvSpPr>
        <p:spPr>
          <a:xfrm>
            <a:off x="952500" y="7352215"/>
            <a:ext cx="11314512" cy="1814995"/>
          </a:xfrm>
          <a:prstGeom prst="rect">
            <a:avLst/>
          </a:prstGeom>
        </p:spPr>
        <p:txBody>
          <a:bodyPr/>
          <a:lstStyle/>
          <a:p>
            <a:pPr marL="408940" indent="-408940" defTabSz="537463">
              <a:spcBef>
                <a:spcPts val="3800"/>
              </a:spcBef>
              <a:defRPr sz="3312"/>
            </a:pPr>
            <a:r>
              <a:t>Nodermi creates stubs to represent remote objects</a:t>
            </a:r>
          </a:p>
          <a:p>
            <a:pPr marL="408940" indent="-408940" defTabSz="537463">
              <a:spcBef>
                <a:spcPts val="3800"/>
              </a:spcBef>
              <a:defRPr sz="3312"/>
            </a:pPr>
            <a:r>
              <a:t>Method calls on stubs trigger remote method invocations</a:t>
            </a:r>
          </a:p>
        </p:txBody>
      </p:sp>
      <p:sp>
        <p:nvSpPr>
          <p:cNvPr id="384" name="Shape 384"/>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385" name="pasted-image.png"/>
          <p:cNvPicPr>
            <a:picLocks noChangeAspect="1"/>
          </p:cNvPicPr>
          <p:nvPr/>
        </p:nvPicPr>
        <p:blipFill>
          <a:blip r:embed="rId3">
            <a:extLst/>
          </a:blip>
          <a:stretch>
            <a:fillRect/>
          </a:stretch>
        </p:blipFill>
        <p:spPr>
          <a:xfrm>
            <a:off x="763325" y="1201446"/>
            <a:ext cx="10913713" cy="6417572"/>
          </a:xfrm>
          <a:prstGeom prst="rect">
            <a:avLst/>
          </a:prstGeom>
          <a:ln w="12700">
            <a:miter lim="400000"/>
          </a:ln>
        </p:spPr>
      </p:pic>
    </p:spTree>
  </p:cSld>
  <p:clrMapOvr>
    <a:masterClrMapping/>
  </p:clrMapOvr>
  <p:transition xmlns:p14="http://schemas.microsoft.com/office/powerpoint/2010/main" spd="med" advClick="1" p14:dur="1000"/>
</p:sld>
</file>

<file path=ppt/slides/slide2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89" name="Shape 389"/>
          <p:cNvSpPr/>
          <p:nvPr>
            <p:ph type="title"/>
          </p:nvPr>
        </p:nvSpPr>
        <p:spPr>
          <a:prstGeom prst="rect">
            <a:avLst/>
          </a:prstGeom>
        </p:spPr>
        <p:txBody>
          <a:bodyPr/>
          <a:lstStyle/>
          <a:p>
            <a:pPr/>
            <a:r>
              <a:t>nodermi — Asynchronous Remote Method Invocation</a:t>
            </a:r>
          </a:p>
        </p:txBody>
      </p:sp>
      <p:sp>
        <p:nvSpPr>
          <p:cNvPr id="390" name="Shape 390"/>
          <p:cNvSpPr/>
          <p:nvPr>
            <p:ph type="body" idx="1"/>
          </p:nvPr>
        </p:nvSpPr>
        <p:spPr>
          <a:prstGeom prst="rect">
            <a:avLst/>
          </a:prstGeom>
        </p:spPr>
        <p:txBody>
          <a:bodyPr/>
          <a:lstStyle/>
          <a:p>
            <a:pPr/>
            <a:r>
              <a:t>Unlike RPC frameworks like Java RMI, remote method invocations in nodermi do not block</a:t>
            </a:r>
          </a:p>
          <a:p>
            <a:pPr/>
            <a:r>
              <a:t>node.js is a single-threaded event driven platform</a:t>
            </a:r>
          </a:p>
          <a:p>
            <a:pPr/>
            <a:r>
              <a:t>I/O related methods must be implemented asynchronously</a:t>
            </a:r>
          </a:p>
        </p:txBody>
      </p:sp>
      <p:sp>
        <p:nvSpPr>
          <p:cNvPr id="391" name="Shape 39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14:dur="1000"/>
</p:sld>
</file>

<file path=ppt/slides/slide2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95" name="Shape 395"/>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96" name="Shape 396"/>
          <p:cNvSpPr/>
          <p:nvPr/>
        </p:nvSpPr>
        <p:spPr>
          <a:xfrm>
            <a:off x="124255" y="2344440"/>
            <a:ext cx="6155792" cy="5736895"/>
          </a:xfrm>
          <a:prstGeom prst="roundRect">
            <a:avLst>
              <a:gd name="adj" fmla="val 15275"/>
            </a:avLst>
          </a:prstGeom>
          <a:gradFill>
            <a:gsLst>
              <a:gs pos="0">
                <a:srgbClr val="FBFEFF"/>
              </a:gs>
              <a:gs pos="100000">
                <a:srgbClr val="A0E9FC"/>
              </a:gs>
            </a:gsLst>
            <a:lin ang="5400000"/>
          </a:gradFill>
          <a:ln w="12700">
            <a:solidFill>
              <a:srgbClr val="71C0C8"/>
            </a:solidFill>
            <a:miter lim="400000"/>
          </a:ln>
        </p:spPr>
        <p:txBody>
          <a:bodyPr lIns="50800" tIns="50800" rIns="50800" bIns="50800" anchor="ctr"/>
          <a:lstStyle/>
          <a:p>
            <a:pPr>
              <a:defRPr sz="1400"/>
            </a:pPr>
          </a:p>
        </p:txBody>
      </p:sp>
      <p:sp>
        <p:nvSpPr>
          <p:cNvPr id="397" name="Shape 397"/>
          <p:cNvSpPr/>
          <p:nvPr/>
        </p:nvSpPr>
        <p:spPr>
          <a:xfrm>
            <a:off x="3946997" y="6147983"/>
            <a:ext cx="2011429" cy="1018940"/>
          </a:xfrm>
          <a:prstGeom prst="roundRect">
            <a:avLst>
              <a:gd name="adj" fmla="val 49012"/>
            </a:avLst>
          </a:prstGeom>
          <a:gradFill>
            <a:gsLst>
              <a:gs pos="0">
                <a:srgbClr val="F2FEDF">
                  <a:alpha val="93864"/>
                </a:srgbClr>
              </a:gs>
              <a:gs pos="100000">
                <a:srgbClr val="C7EA8F">
                  <a:alpha val="93864"/>
                </a:srgbClr>
              </a:gs>
            </a:gsLst>
            <a:lin ang="5400000"/>
          </a:gradFill>
          <a:ln w="19050">
            <a:solidFill>
              <a:srgbClr val="B7CF87">
                <a:alpha val="93864"/>
              </a:srgbClr>
            </a:solidFill>
          </a:ln>
        </p:spPr>
        <p:txBody>
          <a:bodyPr lIns="50800" tIns="50800" rIns="50800" bIns="50800" anchor="ctr"/>
          <a:lstStyle/>
          <a:p>
            <a:pPr>
              <a:defRPr sz="2400"/>
            </a:pPr>
          </a:p>
        </p:txBody>
      </p:sp>
      <p:sp>
        <p:nvSpPr>
          <p:cNvPr id="398" name="Shape 398"/>
          <p:cNvSpPr/>
          <p:nvPr/>
        </p:nvSpPr>
        <p:spPr>
          <a:xfrm>
            <a:off x="4179620" y="6288978"/>
            <a:ext cx="1497857" cy="58913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sz="2400"/>
            </a:lvl1pPr>
          </a:lstStyle>
          <a:p>
            <a:pPr/>
            <a:r>
              <a:t>Nodermi</a:t>
            </a:r>
          </a:p>
        </p:txBody>
      </p:sp>
      <p:sp>
        <p:nvSpPr>
          <p:cNvPr id="399" name="Shape 399"/>
          <p:cNvSpPr/>
          <p:nvPr/>
        </p:nvSpPr>
        <p:spPr>
          <a:xfrm>
            <a:off x="587348" y="5653221"/>
            <a:ext cx="2331323" cy="1519700"/>
          </a:xfrm>
          <a:prstGeom prst="rect">
            <a:avLst/>
          </a:prstGeom>
          <a:gradFill>
            <a:gsLst>
              <a:gs pos="0">
                <a:srgbClr val="F2FEDF">
                  <a:alpha val="93864"/>
                </a:srgbClr>
              </a:gs>
              <a:gs pos="100000">
                <a:srgbClr val="C7EA8F">
                  <a:alpha val="93864"/>
                </a:srgbClr>
              </a:gs>
            </a:gsLst>
            <a:lin ang="5400000"/>
          </a:gradFill>
          <a:ln w="19050">
            <a:solidFill>
              <a:srgbClr val="B7CF87">
                <a:alpha val="93864"/>
              </a:srgbClr>
            </a:solidFill>
          </a:ln>
        </p:spPr>
        <p:txBody>
          <a:bodyPr lIns="50800" tIns="50800" rIns="50800" bIns="50800" anchor="ctr"/>
          <a:lstStyle/>
          <a:p>
            <a:pPr>
              <a:defRPr sz="1400"/>
            </a:pPr>
          </a:p>
        </p:txBody>
      </p:sp>
      <p:sp>
        <p:nvSpPr>
          <p:cNvPr id="400" name="Shape 400"/>
          <p:cNvSpPr/>
          <p:nvPr/>
        </p:nvSpPr>
        <p:spPr>
          <a:xfrm>
            <a:off x="708544" y="5808934"/>
            <a:ext cx="1061918" cy="574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sz="2400"/>
            </a:lvl1pPr>
          </a:lstStyle>
          <a:p>
            <a:pPr/>
            <a:r>
              <a:t>stubB</a:t>
            </a:r>
          </a:p>
        </p:txBody>
      </p:sp>
      <p:sp>
        <p:nvSpPr>
          <p:cNvPr id="401" name="Shape 401"/>
          <p:cNvSpPr/>
          <p:nvPr/>
        </p:nvSpPr>
        <p:spPr>
          <a:xfrm>
            <a:off x="656225" y="6292339"/>
            <a:ext cx="1889577" cy="5746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sz="2400"/>
            </a:lvl1pPr>
          </a:lstStyle>
          <a:p>
            <a:pPr/>
            <a:r>
              <a:t>🔶method1</a:t>
            </a:r>
          </a:p>
        </p:txBody>
      </p:sp>
      <p:sp>
        <p:nvSpPr>
          <p:cNvPr id="402" name="Shape 402"/>
          <p:cNvSpPr/>
          <p:nvPr/>
        </p:nvSpPr>
        <p:spPr>
          <a:xfrm>
            <a:off x="6664880" y="2345400"/>
            <a:ext cx="6155791" cy="5734975"/>
          </a:xfrm>
          <a:prstGeom prst="roundRect">
            <a:avLst>
              <a:gd name="adj" fmla="val 15280"/>
            </a:avLst>
          </a:prstGeom>
          <a:gradFill>
            <a:gsLst>
              <a:gs pos="0">
                <a:srgbClr val="FBFEFF"/>
              </a:gs>
              <a:gs pos="100000">
                <a:srgbClr val="A0E9FC"/>
              </a:gs>
            </a:gsLst>
            <a:lin ang="5400000"/>
          </a:gradFill>
          <a:ln w="12700">
            <a:solidFill>
              <a:srgbClr val="71C0C8"/>
            </a:solidFill>
            <a:miter lim="400000"/>
          </a:ln>
        </p:spPr>
        <p:txBody>
          <a:bodyPr lIns="50800" tIns="50800" rIns="50800" bIns="50800" anchor="ctr"/>
          <a:lstStyle/>
          <a:p>
            <a:pPr>
              <a:defRPr sz="1400"/>
            </a:pPr>
          </a:p>
        </p:txBody>
      </p:sp>
      <p:sp>
        <p:nvSpPr>
          <p:cNvPr id="403" name="Shape 403"/>
          <p:cNvSpPr/>
          <p:nvPr/>
        </p:nvSpPr>
        <p:spPr>
          <a:xfrm>
            <a:off x="10097213" y="5731036"/>
            <a:ext cx="2011429" cy="1443601"/>
          </a:xfrm>
          <a:prstGeom prst="rect">
            <a:avLst/>
          </a:prstGeom>
          <a:gradFill>
            <a:gsLst>
              <a:gs pos="0">
                <a:srgbClr val="F0EAFA"/>
              </a:gs>
              <a:gs pos="100000">
                <a:srgbClr val="BFABDF"/>
              </a:gs>
            </a:gsLst>
            <a:lin ang="5400000"/>
          </a:gradFill>
          <a:ln w="19050">
            <a:solidFill>
              <a:srgbClr val="9D93A6"/>
            </a:solidFill>
          </a:ln>
        </p:spPr>
        <p:txBody>
          <a:bodyPr lIns="50800" tIns="50800" rIns="50800" bIns="50800" anchor="ctr"/>
          <a:lstStyle/>
          <a:p>
            <a:pPr>
              <a:defRPr sz="2400"/>
            </a:pPr>
          </a:p>
        </p:txBody>
      </p:sp>
      <p:sp>
        <p:nvSpPr>
          <p:cNvPr id="404" name="Shape 404"/>
          <p:cNvSpPr/>
          <p:nvPr/>
        </p:nvSpPr>
        <p:spPr>
          <a:xfrm>
            <a:off x="10302651" y="5872434"/>
            <a:ext cx="1278800" cy="46338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sz="2400"/>
            </a:lvl1pPr>
          </a:lstStyle>
          <a:p>
            <a:pPr/>
            <a:r>
              <a:t>objectB</a:t>
            </a:r>
          </a:p>
        </p:txBody>
      </p:sp>
      <p:sp>
        <p:nvSpPr>
          <p:cNvPr id="405" name="Shape 405"/>
          <p:cNvSpPr/>
          <p:nvPr/>
        </p:nvSpPr>
        <p:spPr>
          <a:xfrm>
            <a:off x="10245031" y="6355212"/>
            <a:ext cx="1715792" cy="5746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sz="2400"/>
            </a:lvl1pPr>
          </a:lstStyle>
          <a:p>
            <a:pPr/>
            <a:r>
              <a:t>🔶method1</a:t>
            </a:r>
          </a:p>
        </p:txBody>
      </p:sp>
      <p:sp>
        <p:nvSpPr>
          <p:cNvPr id="406" name="Shape 406"/>
          <p:cNvSpPr/>
          <p:nvPr/>
        </p:nvSpPr>
        <p:spPr>
          <a:xfrm>
            <a:off x="5964651" y="6657453"/>
            <a:ext cx="1061918" cy="1"/>
          </a:xfrm>
          <a:prstGeom prst="line">
            <a:avLst/>
          </a:prstGeom>
          <a:ln w="50800">
            <a:solidFill>
              <a:schemeClr val="accent1"/>
            </a:solidFill>
            <a:bevel/>
            <a:tailEnd type="triangle"/>
          </a:ln>
        </p:spPr>
        <p:txBody>
          <a:bodyPr lIns="45718" tIns="45718" rIns="45718" bIns="45718"/>
          <a:lstStyle/>
          <a:p>
            <a:pPr algn="l" defTabSz="457200">
              <a:defRPr sz="1200">
                <a:latin typeface="Helvetica"/>
                <a:ea typeface="Helvetica"/>
                <a:cs typeface="Helvetica"/>
                <a:sym typeface="Helvetica"/>
              </a:defRPr>
            </a:pPr>
          </a:p>
        </p:txBody>
      </p:sp>
      <p:sp>
        <p:nvSpPr>
          <p:cNvPr id="407" name="Shape 407"/>
          <p:cNvSpPr/>
          <p:nvPr/>
        </p:nvSpPr>
        <p:spPr>
          <a:xfrm>
            <a:off x="471732" y="7406663"/>
            <a:ext cx="3110748" cy="46338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400">
                <a:latin typeface="Helvetica"/>
                <a:ea typeface="Helvetica"/>
                <a:cs typeface="Helvetica"/>
                <a:sym typeface="Helvetica"/>
              </a:defRPr>
            </a:lvl1pPr>
          </a:lstStyle>
          <a:p>
            <a:pPr/>
            <a:r>
              <a:t>Process A (client)</a:t>
            </a:r>
          </a:p>
        </p:txBody>
      </p:sp>
      <p:sp>
        <p:nvSpPr>
          <p:cNvPr id="408" name="Shape 408"/>
          <p:cNvSpPr/>
          <p:nvPr/>
        </p:nvSpPr>
        <p:spPr>
          <a:xfrm>
            <a:off x="9639553" y="7405638"/>
            <a:ext cx="2926748" cy="46338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400">
                <a:latin typeface="Helvetica"/>
                <a:ea typeface="Helvetica"/>
                <a:cs typeface="Helvetica"/>
                <a:sym typeface="Helvetica"/>
              </a:defRPr>
            </a:lvl1pPr>
          </a:lstStyle>
          <a:p>
            <a:pPr/>
            <a:r>
              <a:t>Process B (server)</a:t>
            </a:r>
          </a:p>
        </p:txBody>
      </p:sp>
      <p:sp>
        <p:nvSpPr>
          <p:cNvPr id="409" name="Shape 409"/>
          <p:cNvSpPr/>
          <p:nvPr/>
        </p:nvSpPr>
        <p:spPr>
          <a:xfrm>
            <a:off x="437023" y="2954876"/>
            <a:ext cx="5530255" cy="210780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p>
            <a:pPr algn="l">
              <a:defRPr b="1" sz="2400">
                <a:latin typeface="Helvetica"/>
                <a:ea typeface="Helvetica"/>
                <a:cs typeface="Helvetica"/>
                <a:sym typeface="Helvetica"/>
              </a:defRPr>
            </a:pPr>
            <a:r>
              <a:rPr>
                <a:solidFill>
                  <a:schemeClr val="accent5"/>
                </a:solidFill>
              </a:rPr>
              <a:t>stubB.method1</a:t>
            </a:r>
            <a:r>
              <a:t>(</a:t>
            </a:r>
          </a:p>
          <a:p>
            <a:pPr lvl="1" indent="0" algn="l">
              <a:defRPr b="1" sz="2400">
                <a:latin typeface="Helvetica"/>
                <a:ea typeface="Helvetica"/>
                <a:cs typeface="Helvetica"/>
                <a:sym typeface="Helvetica"/>
              </a:defRPr>
            </a:pPr>
            <a:r>
              <a:t>  function callbackA(result){</a:t>
            </a:r>
          </a:p>
          <a:p>
            <a:pPr lvl="3" indent="0" algn="l">
              <a:defRPr b="1" sz="2400">
                <a:latin typeface="Helvetica"/>
                <a:ea typeface="Helvetica"/>
                <a:cs typeface="Helvetica"/>
                <a:sym typeface="Helvetica"/>
              </a:defRPr>
            </a:pPr>
            <a:r>
              <a:t>      console.log(result);</a:t>
            </a:r>
          </a:p>
          <a:p>
            <a:pPr lvl="1" indent="0" algn="l">
              <a:defRPr b="1" sz="2400">
                <a:latin typeface="Helvetica"/>
                <a:ea typeface="Helvetica"/>
                <a:cs typeface="Helvetica"/>
                <a:sym typeface="Helvetica"/>
              </a:defRPr>
            </a:pPr>
            <a:r>
              <a:t>  }</a:t>
            </a:r>
          </a:p>
          <a:p>
            <a:pPr algn="l">
              <a:defRPr b="1" sz="2400">
                <a:latin typeface="Helvetica"/>
                <a:ea typeface="Helvetica"/>
                <a:cs typeface="Helvetica"/>
                <a:sym typeface="Helvetica"/>
              </a:defRPr>
            </a:pPr>
            <a:r>
              <a:t>);</a:t>
            </a:r>
          </a:p>
        </p:txBody>
      </p:sp>
      <p:sp>
        <p:nvSpPr>
          <p:cNvPr id="410" name="Shape 410"/>
          <p:cNvSpPr/>
          <p:nvPr/>
        </p:nvSpPr>
        <p:spPr>
          <a:xfrm>
            <a:off x="7340275" y="2878935"/>
            <a:ext cx="5530256" cy="238940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p>
            <a:pPr algn="l">
              <a:defRPr b="1" sz="2400">
                <a:latin typeface="Helvetica"/>
                <a:ea typeface="Helvetica"/>
                <a:cs typeface="Helvetica"/>
                <a:sym typeface="Helvetica"/>
              </a:defRPr>
            </a:pPr>
            <a:r>
              <a:t>var objectB = {</a:t>
            </a:r>
          </a:p>
          <a:p>
            <a:pPr lvl="1" indent="0" algn="l">
              <a:defRPr b="1" sz="2400">
                <a:latin typeface="Helvetica"/>
                <a:ea typeface="Helvetica"/>
                <a:cs typeface="Helvetica"/>
                <a:sym typeface="Helvetica"/>
              </a:defRPr>
            </a:pPr>
            <a:r>
              <a:t>    </a:t>
            </a:r>
            <a:r>
              <a:rPr>
                <a:solidFill>
                  <a:schemeClr val="accent5"/>
                </a:solidFill>
              </a:rPr>
              <a:t>method1</a:t>
            </a:r>
            <a:r>
              <a:t> : function(callback){</a:t>
            </a:r>
          </a:p>
          <a:p>
            <a:pPr lvl="2" indent="0" algn="l">
              <a:defRPr b="1" sz="2400">
                <a:latin typeface="Helvetica"/>
                <a:ea typeface="Helvetica"/>
                <a:cs typeface="Helvetica"/>
                <a:sym typeface="Helvetica"/>
              </a:defRPr>
            </a:pPr>
            <a:r>
              <a:t>         var result = importantWork();</a:t>
            </a:r>
          </a:p>
          <a:p>
            <a:pPr lvl="4" indent="0" algn="l">
              <a:defRPr b="1" sz="2400">
                <a:latin typeface="Helvetica"/>
                <a:ea typeface="Helvetica"/>
                <a:cs typeface="Helvetica"/>
                <a:sym typeface="Helvetica"/>
              </a:defRPr>
            </a:pPr>
            <a:r>
              <a:t>         callback(result);</a:t>
            </a:r>
          </a:p>
          <a:p>
            <a:pPr lvl="1" indent="0" algn="l">
              <a:defRPr b="1" sz="2400">
                <a:latin typeface="Helvetica"/>
                <a:ea typeface="Helvetica"/>
                <a:cs typeface="Helvetica"/>
                <a:sym typeface="Helvetica"/>
              </a:defRPr>
            </a:pPr>
            <a:r>
              <a:t>    }</a:t>
            </a:r>
          </a:p>
          <a:p>
            <a:pPr algn="l">
              <a:defRPr b="1" sz="2400">
                <a:latin typeface="Helvetica"/>
                <a:ea typeface="Helvetica"/>
                <a:cs typeface="Helvetica"/>
                <a:sym typeface="Helvetica"/>
              </a:defRPr>
            </a:pPr>
            <a:r>
              <a:t>}</a:t>
            </a:r>
          </a:p>
        </p:txBody>
      </p:sp>
      <p:sp>
        <p:nvSpPr>
          <p:cNvPr id="411" name="Shape 411"/>
          <p:cNvSpPr/>
          <p:nvPr/>
        </p:nvSpPr>
        <p:spPr>
          <a:xfrm flipH="1">
            <a:off x="1349911" y="5102911"/>
            <a:ext cx="1" cy="500553"/>
          </a:xfrm>
          <a:prstGeom prst="line">
            <a:avLst/>
          </a:prstGeom>
          <a:ln w="50800">
            <a:solidFill>
              <a:schemeClr val="accent1"/>
            </a:solidFill>
            <a:bevel/>
            <a:tailEnd type="triangle"/>
          </a:ln>
        </p:spPr>
        <p:txBody>
          <a:bodyPr lIns="45718" tIns="45718" rIns="45718" bIns="45718"/>
          <a:lstStyle/>
          <a:p>
            <a:pPr algn="l" defTabSz="457200">
              <a:defRPr sz="1200">
                <a:latin typeface="Helvetica"/>
                <a:ea typeface="Helvetica"/>
                <a:cs typeface="Helvetica"/>
                <a:sym typeface="Helvetica"/>
              </a:defRPr>
            </a:pPr>
          </a:p>
        </p:txBody>
      </p:sp>
      <p:sp>
        <p:nvSpPr>
          <p:cNvPr id="412" name="Shape 412"/>
          <p:cNvSpPr/>
          <p:nvPr/>
        </p:nvSpPr>
        <p:spPr>
          <a:xfrm>
            <a:off x="2450512" y="6587351"/>
            <a:ext cx="1503278" cy="1"/>
          </a:xfrm>
          <a:prstGeom prst="line">
            <a:avLst/>
          </a:prstGeom>
          <a:ln w="50800">
            <a:solidFill>
              <a:schemeClr val="accent1"/>
            </a:solidFill>
            <a:bevel/>
            <a:tailEnd type="triangle"/>
          </a:ln>
        </p:spPr>
        <p:txBody>
          <a:bodyPr lIns="45718" tIns="45718" rIns="45718" bIns="45718"/>
          <a:lstStyle/>
          <a:p>
            <a:pPr algn="l" defTabSz="457200">
              <a:defRPr sz="1200">
                <a:latin typeface="Helvetica"/>
                <a:ea typeface="Helvetica"/>
                <a:cs typeface="Helvetica"/>
                <a:sym typeface="Helvetica"/>
              </a:defRPr>
            </a:pPr>
          </a:p>
        </p:txBody>
      </p:sp>
      <p:sp>
        <p:nvSpPr>
          <p:cNvPr id="413" name="Shape 413"/>
          <p:cNvSpPr/>
          <p:nvPr/>
        </p:nvSpPr>
        <p:spPr>
          <a:xfrm>
            <a:off x="9103376" y="6642511"/>
            <a:ext cx="1278800" cy="1"/>
          </a:xfrm>
          <a:prstGeom prst="line">
            <a:avLst/>
          </a:prstGeom>
          <a:ln w="50800">
            <a:solidFill>
              <a:schemeClr val="accent1"/>
            </a:solidFill>
            <a:bevel/>
            <a:tailEnd type="triangle"/>
          </a:ln>
        </p:spPr>
        <p:txBody>
          <a:bodyPr lIns="45718" tIns="45718" rIns="45718" bIns="45718"/>
          <a:lstStyle/>
          <a:p>
            <a:pPr algn="l" defTabSz="457200">
              <a:defRPr sz="1200">
                <a:latin typeface="Helvetica"/>
                <a:ea typeface="Helvetica"/>
                <a:cs typeface="Helvetica"/>
                <a:sym typeface="Helvetica"/>
              </a:defRPr>
            </a:pPr>
          </a:p>
        </p:txBody>
      </p:sp>
      <p:sp>
        <p:nvSpPr>
          <p:cNvPr id="414" name="Shape 414"/>
          <p:cNvSpPr/>
          <p:nvPr/>
        </p:nvSpPr>
        <p:spPr>
          <a:xfrm>
            <a:off x="5813920" y="8641910"/>
            <a:ext cx="1061919" cy="1"/>
          </a:xfrm>
          <a:prstGeom prst="line">
            <a:avLst/>
          </a:prstGeom>
          <a:ln w="50800">
            <a:solidFill>
              <a:schemeClr val="accent1"/>
            </a:solidFill>
            <a:bevel/>
            <a:tailEnd type="triangle"/>
          </a:ln>
        </p:spPr>
        <p:txBody>
          <a:bodyPr lIns="45718" tIns="45718" rIns="45718" bIns="45718"/>
          <a:lstStyle/>
          <a:p>
            <a:pPr algn="l" defTabSz="457200">
              <a:defRPr sz="1200">
                <a:latin typeface="Helvetica"/>
                <a:ea typeface="Helvetica"/>
                <a:cs typeface="Helvetica"/>
                <a:sym typeface="Helvetica"/>
              </a:defRPr>
            </a:pPr>
          </a:p>
        </p:txBody>
      </p:sp>
      <p:sp>
        <p:nvSpPr>
          <p:cNvPr id="415" name="Shape 415"/>
          <p:cNvSpPr/>
          <p:nvPr/>
        </p:nvSpPr>
        <p:spPr>
          <a:xfrm>
            <a:off x="6030740" y="8079963"/>
            <a:ext cx="628279" cy="50045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sz="2400"/>
            </a:lvl1pPr>
          </a:lstStyle>
          <a:p>
            <a:pPr/>
            <a:r>
              <a:t>call</a:t>
            </a:r>
          </a:p>
        </p:txBody>
      </p:sp>
      <p:sp>
        <p:nvSpPr>
          <p:cNvPr id="416" name="Shape 416"/>
          <p:cNvSpPr/>
          <p:nvPr/>
        </p:nvSpPr>
        <p:spPr>
          <a:xfrm>
            <a:off x="7043626" y="6147983"/>
            <a:ext cx="2011429" cy="1018940"/>
          </a:xfrm>
          <a:prstGeom prst="roundRect">
            <a:avLst>
              <a:gd name="adj" fmla="val 49012"/>
            </a:avLst>
          </a:prstGeom>
          <a:gradFill>
            <a:gsLst>
              <a:gs pos="0">
                <a:srgbClr val="F2FEDF">
                  <a:alpha val="93864"/>
                </a:srgbClr>
              </a:gs>
              <a:gs pos="100000">
                <a:srgbClr val="C7EA8F">
                  <a:alpha val="93864"/>
                </a:srgbClr>
              </a:gs>
            </a:gsLst>
            <a:lin ang="5400000"/>
          </a:gradFill>
          <a:ln w="19050">
            <a:solidFill>
              <a:srgbClr val="B7CF87">
                <a:alpha val="93864"/>
              </a:srgbClr>
            </a:solidFill>
          </a:ln>
        </p:spPr>
        <p:txBody>
          <a:bodyPr lIns="50800" tIns="50800" rIns="50800" bIns="50800" anchor="ctr"/>
          <a:lstStyle/>
          <a:p>
            <a:pPr>
              <a:defRPr sz="2400"/>
            </a:pPr>
          </a:p>
        </p:txBody>
      </p:sp>
      <p:sp>
        <p:nvSpPr>
          <p:cNvPr id="417" name="Shape 417"/>
          <p:cNvSpPr/>
          <p:nvPr/>
        </p:nvSpPr>
        <p:spPr>
          <a:xfrm>
            <a:off x="7276250" y="6288978"/>
            <a:ext cx="1497856" cy="58913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sz="2400"/>
            </a:lvl1pPr>
          </a:lstStyle>
          <a:p>
            <a:pPr/>
            <a:r>
              <a:t>Nodermi</a:t>
            </a:r>
          </a:p>
        </p:txBody>
      </p:sp>
      <p:sp>
        <p:nvSpPr>
          <p:cNvPr id="418" name="Shape 418"/>
          <p:cNvSpPr/>
          <p:nvPr>
            <p:ph type="title" idx="4294967295"/>
          </p:nvPr>
        </p:nvSpPr>
        <p:spPr>
          <a:prstGeom prst="rect">
            <a:avLst/>
          </a:prstGeom>
        </p:spPr>
        <p:txBody>
          <a:bodyPr/>
          <a:lstStyle/>
          <a:p>
            <a:pPr/>
            <a:r>
              <a:t>nodermi — Asynchronous Remote Method Invocation </a:t>
            </a:r>
          </a:p>
        </p:txBody>
      </p:sp>
    </p:spTree>
  </p:cSld>
  <p:clrMapOvr>
    <a:masterClrMapping/>
  </p:clrMapOvr>
  <p:transition xmlns:p14="http://schemas.microsoft.com/office/powerpoint/2010/main" spd="med" advClick="1" p14:dur="1000"/>
</p:sld>
</file>

<file path=ppt/slides/slide2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22" name="Shape 422"/>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23" name="Shape 423"/>
          <p:cNvSpPr/>
          <p:nvPr/>
        </p:nvSpPr>
        <p:spPr>
          <a:xfrm>
            <a:off x="124255" y="2344440"/>
            <a:ext cx="6155792" cy="5736895"/>
          </a:xfrm>
          <a:prstGeom prst="roundRect">
            <a:avLst>
              <a:gd name="adj" fmla="val 15275"/>
            </a:avLst>
          </a:prstGeom>
          <a:gradFill>
            <a:gsLst>
              <a:gs pos="0">
                <a:srgbClr val="FBFEFF"/>
              </a:gs>
              <a:gs pos="100000">
                <a:srgbClr val="A0E9FC"/>
              </a:gs>
            </a:gsLst>
            <a:lin ang="5400000"/>
          </a:gradFill>
          <a:ln w="12700">
            <a:solidFill>
              <a:srgbClr val="71C0C8"/>
            </a:solidFill>
            <a:miter lim="400000"/>
          </a:ln>
        </p:spPr>
        <p:txBody>
          <a:bodyPr lIns="50800" tIns="50800" rIns="50800" bIns="50800" anchor="ctr"/>
          <a:lstStyle/>
          <a:p>
            <a:pPr>
              <a:defRPr sz="1400"/>
            </a:pPr>
          </a:p>
        </p:txBody>
      </p:sp>
      <p:sp>
        <p:nvSpPr>
          <p:cNvPr id="424" name="Shape 424"/>
          <p:cNvSpPr/>
          <p:nvPr/>
        </p:nvSpPr>
        <p:spPr>
          <a:xfrm>
            <a:off x="3946997" y="6147983"/>
            <a:ext cx="2011429" cy="1018940"/>
          </a:xfrm>
          <a:prstGeom prst="roundRect">
            <a:avLst>
              <a:gd name="adj" fmla="val 49012"/>
            </a:avLst>
          </a:prstGeom>
          <a:gradFill>
            <a:gsLst>
              <a:gs pos="0">
                <a:srgbClr val="F2FEDF">
                  <a:alpha val="93864"/>
                </a:srgbClr>
              </a:gs>
              <a:gs pos="100000">
                <a:srgbClr val="C7EA8F">
                  <a:alpha val="93864"/>
                </a:srgbClr>
              </a:gs>
            </a:gsLst>
            <a:lin ang="5400000"/>
          </a:gradFill>
          <a:ln w="19050">
            <a:solidFill>
              <a:srgbClr val="B7CF87">
                <a:alpha val="93864"/>
              </a:srgbClr>
            </a:solidFill>
          </a:ln>
        </p:spPr>
        <p:txBody>
          <a:bodyPr lIns="50800" tIns="50800" rIns="50800" bIns="50800" anchor="ctr"/>
          <a:lstStyle/>
          <a:p>
            <a:pPr>
              <a:defRPr sz="2400"/>
            </a:pPr>
          </a:p>
        </p:txBody>
      </p:sp>
      <p:sp>
        <p:nvSpPr>
          <p:cNvPr id="425" name="Shape 425"/>
          <p:cNvSpPr/>
          <p:nvPr/>
        </p:nvSpPr>
        <p:spPr>
          <a:xfrm>
            <a:off x="4179620" y="6288978"/>
            <a:ext cx="1497857" cy="58913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sz="2400"/>
            </a:lvl1pPr>
          </a:lstStyle>
          <a:p>
            <a:pPr/>
            <a:r>
              <a:t>Nodermi</a:t>
            </a:r>
          </a:p>
        </p:txBody>
      </p:sp>
      <p:sp>
        <p:nvSpPr>
          <p:cNvPr id="426" name="Shape 426"/>
          <p:cNvSpPr/>
          <p:nvPr/>
        </p:nvSpPr>
        <p:spPr>
          <a:xfrm>
            <a:off x="587348" y="6141985"/>
            <a:ext cx="2306659" cy="883119"/>
          </a:xfrm>
          <a:prstGeom prst="rect">
            <a:avLst/>
          </a:prstGeom>
          <a:gradFill>
            <a:gsLst>
              <a:gs pos="0">
                <a:srgbClr val="F0EAFA"/>
              </a:gs>
              <a:gs pos="100000">
                <a:srgbClr val="BFABDF"/>
              </a:gs>
            </a:gsLst>
            <a:lin ang="5400000"/>
          </a:gradFill>
          <a:ln w="19050">
            <a:solidFill>
              <a:srgbClr val="9D93A6"/>
            </a:solidFill>
          </a:ln>
        </p:spPr>
        <p:txBody>
          <a:bodyPr lIns="50800" tIns="50800" rIns="50800" bIns="50800" anchor="ctr"/>
          <a:lstStyle/>
          <a:p>
            <a:pPr>
              <a:defRPr sz="2400"/>
            </a:pPr>
          </a:p>
        </p:txBody>
      </p:sp>
      <p:sp>
        <p:nvSpPr>
          <p:cNvPr id="427" name="Shape 427"/>
          <p:cNvSpPr/>
          <p:nvPr/>
        </p:nvSpPr>
        <p:spPr>
          <a:xfrm>
            <a:off x="656225" y="6292339"/>
            <a:ext cx="1889577" cy="5746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sz="2400"/>
            </a:lvl1pPr>
          </a:lstStyle>
          <a:p>
            <a:pPr/>
            <a:r>
              <a:t>🔶callbackA</a:t>
            </a:r>
          </a:p>
        </p:txBody>
      </p:sp>
      <p:sp>
        <p:nvSpPr>
          <p:cNvPr id="428" name="Shape 428"/>
          <p:cNvSpPr/>
          <p:nvPr/>
        </p:nvSpPr>
        <p:spPr>
          <a:xfrm>
            <a:off x="6664880" y="2345400"/>
            <a:ext cx="6155791" cy="5734975"/>
          </a:xfrm>
          <a:prstGeom prst="roundRect">
            <a:avLst>
              <a:gd name="adj" fmla="val 15280"/>
            </a:avLst>
          </a:prstGeom>
          <a:gradFill>
            <a:gsLst>
              <a:gs pos="0">
                <a:srgbClr val="FBFEFF"/>
              </a:gs>
              <a:gs pos="100000">
                <a:srgbClr val="A0E9FC"/>
              </a:gs>
            </a:gsLst>
            <a:lin ang="5400000"/>
          </a:gradFill>
          <a:ln w="12700">
            <a:solidFill>
              <a:srgbClr val="71C0C8"/>
            </a:solidFill>
            <a:miter lim="400000"/>
          </a:ln>
        </p:spPr>
        <p:txBody>
          <a:bodyPr lIns="50800" tIns="50800" rIns="50800" bIns="50800" anchor="ctr"/>
          <a:lstStyle/>
          <a:p>
            <a:pPr>
              <a:defRPr sz="1400"/>
            </a:pPr>
          </a:p>
        </p:txBody>
      </p:sp>
      <p:sp>
        <p:nvSpPr>
          <p:cNvPr id="429" name="Shape 429"/>
          <p:cNvSpPr/>
          <p:nvPr/>
        </p:nvSpPr>
        <p:spPr>
          <a:xfrm>
            <a:off x="10097213" y="6110387"/>
            <a:ext cx="2508394" cy="953929"/>
          </a:xfrm>
          <a:prstGeom prst="rect">
            <a:avLst/>
          </a:prstGeom>
          <a:gradFill>
            <a:gsLst>
              <a:gs pos="0">
                <a:srgbClr val="F2FEDF">
                  <a:alpha val="93864"/>
                </a:srgbClr>
              </a:gs>
              <a:gs pos="100000">
                <a:srgbClr val="C7EA8F">
                  <a:alpha val="93864"/>
                </a:srgbClr>
              </a:gs>
            </a:gsLst>
            <a:lin ang="5400000"/>
          </a:gradFill>
          <a:ln w="19050">
            <a:solidFill>
              <a:srgbClr val="B7CF87">
                <a:alpha val="93864"/>
              </a:srgbClr>
            </a:solidFill>
          </a:ln>
        </p:spPr>
        <p:txBody>
          <a:bodyPr lIns="50800" tIns="50800" rIns="50800" bIns="50800" anchor="ctr"/>
          <a:lstStyle/>
          <a:p>
            <a:pPr>
              <a:defRPr sz="2400"/>
            </a:pPr>
          </a:p>
        </p:txBody>
      </p:sp>
      <p:sp>
        <p:nvSpPr>
          <p:cNvPr id="430" name="Shape 430"/>
          <p:cNvSpPr/>
          <p:nvPr/>
        </p:nvSpPr>
        <p:spPr>
          <a:xfrm>
            <a:off x="10098520" y="6355212"/>
            <a:ext cx="2505781" cy="5746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sz="2400"/>
            </a:lvl1pPr>
          </a:lstStyle>
          <a:p>
            <a:pPr/>
            <a:r>
              <a:t>🔶stubCallbackA</a:t>
            </a:r>
          </a:p>
        </p:txBody>
      </p:sp>
      <p:sp>
        <p:nvSpPr>
          <p:cNvPr id="431" name="Shape 431"/>
          <p:cNvSpPr/>
          <p:nvPr/>
        </p:nvSpPr>
        <p:spPr>
          <a:xfrm>
            <a:off x="5964651" y="6657453"/>
            <a:ext cx="1061918" cy="1"/>
          </a:xfrm>
          <a:prstGeom prst="line">
            <a:avLst/>
          </a:prstGeom>
          <a:ln w="50800">
            <a:solidFill>
              <a:schemeClr val="accent1"/>
            </a:solidFill>
            <a:bevel/>
            <a:headEnd type="triangle"/>
          </a:ln>
        </p:spPr>
        <p:txBody>
          <a:bodyPr lIns="45718" tIns="45718" rIns="45718" bIns="45718"/>
          <a:lstStyle/>
          <a:p>
            <a:pPr algn="l" defTabSz="457200">
              <a:defRPr sz="1200">
                <a:latin typeface="Helvetica"/>
                <a:ea typeface="Helvetica"/>
                <a:cs typeface="Helvetica"/>
                <a:sym typeface="Helvetica"/>
              </a:defRPr>
            </a:pPr>
          </a:p>
        </p:txBody>
      </p:sp>
      <p:sp>
        <p:nvSpPr>
          <p:cNvPr id="432" name="Shape 432"/>
          <p:cNvSpPr/>
          <p:nvPr/>
        </p:nvSpPr>
        <p:spPr>
          <a:xfrm>
            <a:off x="471732" y="7406663"/>
            <a:ext cx="3110748" cy="46338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400">
                <a:latin typeface="Helvetica"/>
                <a:ea typeface="Helvetica"/>
                <a:cs typeface="Helvetica"/>
                <a:sym typeface="Helvetica"/>
              </a:defRPr>
            </a:lvl1pPr>
          </a:lstStyle>
          <a:p>
            <a:pPr/>
            <a:r>
              <a:t>Process A (server)</a:t>
            </a:r>
          </a:p>
        </p:txBody>
      </p:sp>
      <p:sp>
        <p:nvSpPr>
          <p:cNvPr id="433" name="Shape 433"/>
          <p:cNvSpPr/>
          <p:nvPr/>
        </p:nvSpPr>
        <p:spPr>
          <a:xfrm>
            <a:off x="9639553" y="7405638"/>
            <a:ext cx="2926748" cy="46338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400">
                <a:latin typeface="Helvetica"/>
                <a:ea typeface="Helvetica"/>
                <a:cs typeface="Helvetica"/>
                <a:sym typeface="Helvetica"/>
              </a:defRPr>
            </a:lvl1pPr>
          </a:lstStyle>
          <a:p>
            <a:pPr/>
            <a:r>
              <a:t>Process B (client)</a:t>
            </a:r>
          </a:p>
        </p:txBody>
      </p:sp>
      <p:sp>
        <p:nvSpPr>
          <p:cNvPr id="434" name="Shape 434"/>
          <p:cNvSpPr/>
          <p:nvPr/>
        </p:nvSpPr>
        <p:spPr>
          <a:xfrm>
            <a:off x="437023" y="2954876"/>
            <a:ext cx="5530255" cy="210780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p>
            <a:pPr algn="l">
              <a:defRPr b="1" sz="2400">
                <a:latin typeface="Helvetica"/>
                <a:ea typeface="Helvetica"/>
                <a:cs typeface="Helvetica"/>
                <a:sym typeface="Helvetica"/>
              </a:defRPr>
            </a:pPr>
            <a:r>
              <a:t>stubB.method1</a:t>
            </a:r>
            <a:r>
              <a:t>(</a:t>
            </a:r>
          </a:p>
          <a:p>
            <a:pPr lvl="1" indent="0" algn="l">
              <a:defRPr b="1" sz="2400">
                <a:latin typeface="Helvetica"/>
                <a:ea typeface="Helvetica"/>
                <a:cs typeface="Helvetica"/>
                <a:sym typeface="Helvetica"/>
              </a:defRPr>
            </a:pPr>
            <a:r>
              <a:t>  function </a:t>
            </a:r>
            <a:r>
              <a:rPr>
                <a:solidFill>
                  <a:schemeClr val="accent5"/>
                </a:solidFill>
              </a:rPr>
              <a:t>callbackA</a:t>
            </a:r>
            <a:r>
              <a:t>(result){</a:t>
            </a:r>
          </a:p>
          <a:p>
            <a:pPr lvl="3" indent="0" algn="l">
              <a:defRPr b="1" sz="2400">
                <a:latin typeface="Helvetica"/>
                <a:ea typeface="Helvetica"/>
                <a:cs typeface="Helvetica"/>
                <a:sym typeface="Helvetica"/>
              </a:defRPr>
            </a:pPr>
            <a:r>
              <a:t>      console.log(result);</a:t>
            </a:r>
          </a:p>
          <a:p>
            <a:pPr lvl="1" indent="0" algn="l">
              <a:defRPr b="1" sz="2400">
                <a:latin typeface="Helvetica"/>
                <a:ea typeface="Helvetica"/>
                <a:cs typeface="Helvetica"/>
                <a:sym typeface="Helvetica"/>
              </a:defRPr>
            </a:pPr>
            <a:r>
              <a:t>  }</a:t>
            </a:r>
          </a:p>
          <a:p>
            <a:pPr algn="l">
              <a:defRPr b="1" sz="2400">
                <a:latin typeface="Helvetica"/>
                <a:ea typeface="Helvetica"/>
                <a:cs typeface="Helvetica"/>
                <a:sym typeface="Helvetica"/>
              </a:defRPr>
            </a:pPr>
            <a:r>
              <a:t>);</a:t>
            </a:r>
          </a:p>
        </p:txBody>
      </p:sp>
      <p:sp>
        <p:nvSpPr>
          <p:cNvPr id="435" name="Shape 435"/>
          <p:cNvSpPr/>
          <p:nvPr/>
        </p:nvSpPr>
        <p:spPr>
          <a:xfrm>
            <a:off x="7340275" y="2878935"/>
            <a:ext cx="5530256" cy="238940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p>
            <a:pPr algn="l">
              <a:defRPr b="1" sz="2400">
                <a:latin typeface="Helvetica"/>
                <a:ea typeface="Helvetica"/>
                <a:cs typeface="Helvetica"/>
                <a:sym typeface="Helvetica"/>
              </a:defRPr>
            </a:pPr>
            <a:r>
              <a:t>var objectB = {</a:t>
            </a:r>
          </a:p>
          <a:p>
            <a:pPr lvl="1" indent="0" algn="l">
              <a:defRPr b="1" sz="2400">
                <a:latin typeface="Helvetica"/>
                <a:ea typeface="Helvetica"/>
                <a:cs typeface="Helvetica"/>
                <a:sym typeface="Helvetica"/>
              </a:defRPr>
            </a:pPr>
            <a:r>
              <a:t>    </a:t>
            </a:r>
            <a:r>
              <a:t>method1</a:t>
            </a:r>
            <a:r>
              <a:t> : function(callback){</a:t>
            </a:r>
          </a:p>
          <a:p>
            <a:pPr lvl="2" indent="0" algn="l">
              <a:defRPr b="1" sz="2400">
                <a:latin typeface="Helvetica"/>
                <a:ea typeface="Helvetica"/>
                <a:cs typeface="Helvetica"/>
                <a:sym typeface="Helvetica"/>
              </a:defRPr>
            </a:pPr>
            <a:r>
              <a:t>         var result = importantWork();</a:t>
            </a:r>
          </a:p>
          <a:p>
            <a:pPr lvl="4" indent="0" algn="l">
              <a:defRPr b="1" sz="2400">
                <a:latin typeface="Helvetica"/>
                <a:ea typeface="Helvetica"/>
                <a:cs typeface="Helvetica"/>
                <a:sym typeface="Helvetica"/>
              </a:defRPr>
            </a:pPr>
            <a:r>
              <a:t>         </a:t>
            </a:r>
            <a:r>
              <a:rPr>
                <a:solidFill>
                  <a:schemeClr val="accent5"/>
                </a:solidFill>
              </a:rPr>
              <a:t>callback</a:t>
            </a:r>
            <a:r>
              <a:t>(result);</a:t>
            </a:r>
          </a:p>
          <a:p>
            <a:pPr lvl="1" indent="0" algn="l">
              <a:defRPr b="1" sz="2400">
                <a:latin typeface="Helvetica"/>
                <a:ea typeface="Helvetica"/>
                <a:cs typeface="Helvetica"/>
                <a:sym typeface="Helvetica"/>
              </a:defRPr>
            </a:pPr>
            <a:r>
              <a:t>    }</a:t>
            </a:r>
          </a:p>
          <a:p>
            <a:pPr algn="l">
              <a:defRPr b="1" sz="2400">
                <a:latin typeface="Helvetica"/>
                <a:ea typeface="Helvetica"/>
                <a:cs typeface="Helvetica"/>
                <a:sym typeface="Helvetica"/>
              </a:defRPr>
            </a:pPr>
            <a:r>
              <a:t>}</a:t>
            </a:r>
          </a:p>
        </p:txBody>
      </p:sp>
      <p:sp>
        <p:nvSpPr>
          <p:cNvPr id="436" name="Shape 436"/>
          <p:cNvSpPr/>
          <p:nvPr/>
        </p:nvSpPr>
        <p:spPr>
          <a:xfrm flipH="1">
            <a:off x="1349911" y="4565474"/>
            <a:ext cx="1" cy="1037990"/>
          </a:xfrm>
          <a:prstGeom prst="line">
            <a:avLst/>
          </a:prstGeom>
          <a:ln w="50800">
            <a:solidFill>
              <a:schemeClr val="accent1"/>
            </a:solidFill>
            <a:bevel/>
            <a:headEnd type="triangle"/>
          </a:ln>
        </p:spPr>
        <p:txBody>
          <a:bodyPr lIns="45718" tIns="45718" rIns="45718" bIns="45718"/>
          <a:lstStyle/>
          <a:p>
            <a:pPr algn="l" defTabSz="457200">
              <a:defRPr sz="1200">
                <a:latin typeface="Helvetica"/>
                <a:ea typeface="Helvetica"/>
                <a:cs typeface="Helvetica"/>
                <a:sym typeface="Helvetica"/>
              </a:defRPr>
            </a:pPr>
          </a:p>
        </p:txBody>
      </p:sp>
      <p:sp>
        <p:nvSpPr>
          <p:cNvPr id="437" name="Shape 437"/>
          <p:cNvSpPr/>
          <p:nvPr/>
        </p:nvSpPr>
        <p:spPr>
          <a:xfrm>
            <a:off x="3011093" y="6587351"/>
            <a:ext cx="942697" cy="1"/>
          </a:xfrm>
          <a:prstGeom prst="line">
            <a:avLst/>
          </a:prstGeom>
          <a:ln w="50800">
            <a:solidFill>
              <a:schemeClr val="accent1"/>
            </a:solidFill>
            <a:bevel/>
            <a:headEnd type="triangle"/>
          </a:ln>
        </p:spPr>
        <p:txBody>
          <a:bodyPr lIns="45718" tIns="45718" rIns="45718" bIns="45718"/>
          <a:lstStyle/>
          <a:p>
            <a:pPr algn="l" defTabSz="457200">
              <a:defRPr sz="1200">
                <a:latin typeface="Helvetica"/>
                <a:ea typeface="Helvetica"/>
                <a:cs typeface="Helvetica"/>
                <a:sym typeface="Helvetica"/>
              </a:defRPr>
            </a:pPr>
          </a:p>
        </p:txBody>
      </p:sp>
      <p:sp>
        <p:nvSpPr>
          <p:cNvPr id="438" name="Shape 438"/>
          <p:cNvSpPr/>
          <p:nvPr/>
        </p:nvSpPr>
        <p:spPr>
          <a:xfrm>
            <a:off x="9103376" y="6642511"/>
            <a:ext cx="945517" cy="1"/>
          </a:xfrm>
          <a:prstGeom prst="line">
            <a:avLst/>
          </a:prstGeom>
          <a:ln w="50800">
            <a:solidFill>
              <a:schemeClr val="accent1"/>
            </a:solidFill>
            <a:bevel/>
            <a:headEnd type="triangle"/>
          </a:ln>
        </p:spPr>
        <p:txBody>
          <a:bodyPr lIns="45718" tIns="45718" rIns="45718" bIns="45718"/>
          <a:lstStyle/>
          <a:p>
            <a:pPr algn="l" defTabSz="457200">
              <a:defRPr sz="1200">
                <a:latin typeface="Helvetica"/>
                <a:ea typeface="Helvetica"/>
                <a:cs typeface="Helvetica"/>
                <a:sym typeface="Helvetica"/>
              </a:defRPr>
            </a:pPr>
          </a:p>
        </p:txBody>
      </p:sp>
      <p:sp>
        <p:nvSpPr>
          <p:cNvPr id="439" name="Shape 439"/>
          <p:cNvSpPr/>
          <p:nvPr/>
        </p:nvSpPr>
        <p:spPr>
          <a:xfrm>
            <a:off x="5420463" y="8814175"/>
            <a:ext cx="1715792" cy="1"/>
          </a:xfrm>
          <a:prstGeom prst="line">
            <a:avLst/>
          </a:prstGeom>
          <a:ln w="50800">
            <a:solidFill>
              <a:schemeClr val="accent1"/>
            </a:solidFill>
            <a:bevel/>
            <a:headEnd type="triangle"/>
          </a:ln>
        </p:spPr>
        <p:txBody>
          <a:bodyPr lIns="45718" tIns="45718" rIns="45718" bIns="45718"/>
          <a:lstStyle/>
          <a:p>
            <a:pPr algn="l" defTabSz="457200">
              <a:defRPr sz="1200">
                <a:latin typeface="Helvetica"/>
                <a:ea typeface="Helvetica"/>
                <a:cs typeface="Helvetica"/>
                <a:sym typeface="Helvetica"/>
              </a:defRPr>
            </a:pPr>
          </a:p>
        </p:txBody>
      </p:sp>
      <p:sp>
        <p:nvSpPr>
          <p:cNvPr id="440" name="Shape 440"/>
          <p:cNvSpPr/>
          <p:nvPr/>
        </p:nvSpPr>
        <p:spPr>
          <a:xfrm>
            <a:off x="5637283" y="8252228"/>
            <a:ext cx="1497856" cy="50045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sz="2400"/>
            </a:lvl1pPr>
          </a:lstStyle>
          <a:p>
            <a:pPr/>
            <a:r>
              <a:t>callback</a:t>
            </a:r>
          </a:p>
        </p:txBody>
      </p:sp>
      <p:sp>
        <p:nvSpPr>
          <p:cNvPr id="441" name="Shape 441"/>
          <p:cNvSpPr/>
          <p:nvPr/>
        </p:nvSpPr>
        <p:spPr>
          <a:xfrm>
            <a:off x="7043626" y="6147983"/>
            <a:ext cx="2011429" cy="1018940"/>
          </a:xfrm>
          <a:prstGeom prst="roundRect">
            <a:avLst>
              <a:gd name="adj" fmla="val 49012"/>
            </a:avLst>
          </a:prstGeom>
          <a:gradFill>
            <a:gsLst>
              <a:gs pos="0">
                <a:srgbClr val="F2FEDF">
                  <a:alpha val="93864"/>
                </a:srgbClr>
              </a:gs>
              <a:gs pos="100000">
                <a:srgbClr val="C7EA8F">
                  <a:alpha val="93864"/>
                </a:srgbClr>
              </a:gs>
            </a:gsLst>
            <a:lin ang="5400000"/>
          </a:gradFill>
          <a:ln w="19050">
            <a:solidFill>
              <a:srgbClr val="B7CF87">
                <a:alpha val="93864"/>
              </a:srgbClr>
            </a:solidFill>
          </a:ln>
        </p:spPr>
        <p:txBody>
          <a:bodyPr lIns="50800" tIns="50800" rIns="50800" bIns="50800" anchor="ctr"/>
          <a:lstStyle/>
          <a:p>
            <a:pPr>
              <a:defRPr sz="2400"/>
            </a:pPr>
          </a:p>
        </p:txBody>
      </p:sp>
      <p:sp>
        <p:nvSpPr>
          <p:cNvPr id="442" name="Shape 442"/>
          <p:cNvSpPr/>
          <p:nvPr/>
        </p:nvSpPr>
        <p:spPr>
          <a:xfrm>
            <a:off x="7276250" y="6288978"/>
            <a:ext cx="1497856" cy="58913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sz="2400"/>
            </a:lvl1pPr>
          </a:lstStyle>
          <a:p>
            <a:pPr/>
            <a:r>
              <a:t>Nodermi</a:t>
            </a:r>
          </a:p>
        </p:txBody>
      </p:sp>
      <p:sp>
        <p:nvSpPr>
          <p:cNvPr id="443" name="Shape 443"/>
          <p:cNvSpPr/>
          <p:nvPr>
            <p:ph type="title" idx="4294967295"/>
          </p:nvPr>
        </p:nvSpPr>
        <p:spPr>
          <a:prstGeom prst="rect">
            <a:avLst/>
          </a:prstGeom>
        </p:spPr>
        <p:txBody>
          <a:bodyPr/>
          <a:lstStyle/>
          <a:p>
            <a:pPr/>
            <a:r>
              <a:t>nodermi — Asynchronous Remote Method Invocation </a:t>
            </a:r>
          </a:p>
        </p:txBody>
      </p:sp>
      <p:sp>
        <p:nvSpPr>
          <p:cNvPr id="444" name="Shape 444"/>
          <p:cNvSpPr/>
          <p:nvPr/>
        </p:nvSpPr>
        <p:spPr>
          <a:xfrm flipH="1" flipV="1">
            <a:off x="8966916" y="4714873"/>
            <a:ext cx="1566746" cy="1164513"/>
          </a:xfrm>
          <a:prstGeom prst="line">
            <a:avLst/>
          </a:prstGeom>
          <a:ln w="50800">
            <a:solidFill>
              <a:schemeClr val="accent1"/>
            </a:solidFill>
            <a:bevel/>
            <a:headEnd type="triangle"/>
          </a:ln>
        </p:spPr>
        <p:txBody>
          <a:bodyPr lIns="45718" tIns="45718" rIns="45718" bIns="45718"/>
          <a:lstStyle/>
          <a:p>
            <a:pPr algn="l" defTabSz="457200">
              <a:defRPr sz="1200">
                <a:latin typeface="Helvetica"/>
                <a:ea typeface="Helvetica"/>
                <a:cs typeface="Helvetica"/>
                <a:sym typeface="Helvetica"/>
              </a:defRPr>
            </a:pPr>
          </a:p>
        </p:txBody>
      </p:sp>
    </p:spTree>
  </p:cSld>
  <p:clrMapOvr>
    <a:masterClrMapping/>
  </p:clrMapOvr>
  <p:transition xmlns:p14="http://schemas.microsoft.com/office/powerpoint/2010/main" spd="med" advClick="1" p14:dur="1000"/>
</p:sld>
</file>

<file path=ppt/slides/slide2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48" name="Shape 448"/>
          <p:cNvSpPr/>
          <p:nvPr>
            <p:ph type="title"/>
          </p:nvPr>
        </p:nvSpPr>
        <p:spPr>
          <a:prstGeom prst="rect">
            <a:avLst/>
          </a:prstGeom>
        </p:spPr>
        <p:txBody>
          <a:bodyPr/>
          <a:lstStyle/>
          <a:p>
            <a:pPr/>
            <a:r>
              <a:t>nodermi — Passing Arguments to Remote Methods</a:t>
            </a:r>
          </a:p>
        </p:txBody>
      </p:sp>
      <p:sp>
        <p:nvSpPr>
          <p:cNvPr id="449" name="Shape 449"/>
          <p:cNvSpPr/>
          <p:nvPr>
            <p:ph type="body" sz="half" idx="1"/>
          </p:nvPr>
        </p:nvSpPr>
        <p:spPr>
          <a:xfrm>
            <a:off x="544937" y="1704143"/>
            <a:ext cx="6149126" cy="7331899"/>
          </a:xfrm>
          <a:prstGeom prst="rect">
            <a:avLst/>
          </a:prstGeom>
        </p:spPr>
        <p:txBody>
          <a:bodyPr/>
          <a:lstStyle/>
          <a:p>
            <a:pPr/>
            <a:r>
              <a:t>Pass by reference </a:t>
            </a:r>
          </a:p>
          <a:p>
            <a:pPr lvl="1"/>
            <a:r>
              <a:t>Automatically create remote references</a:t>
            </a:r>
          </a:p>
          <a:p>
            <a:pPr lvl="1"/>
            <a:r>
              <a:t>No IDLs, no annotations</a:t>
            </a:r>
          </a:p>
          <a:p>
            <a:pPr/>
            <a:r>
              <a:t>Pass by value</a:t>
            </a:r>
          </a:p>
          <a:p>
            <a:pPr lvl="1"/>
            <a:r>
              <a:t>Primitive types, certain built-in types</a:t>
            </a:r>
          </a:p>
          <a:p>
            <a:pPr lvl="1"/>
            <a:r>
              <a:t>Simple objects</a:t>
            </a:r>
          </a:p>
          <a:p>
            <a:pPr lvl="1"/>
            <a:r>
              <a:t>Customized types</a:t>
            </a:r>
          </a:p>
        </p:txBody>
      </p:sp>
      <p:sp>
        <p:nvSpPr>
          <p:cNvPr id="450" name="Shape 450"/>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51" name="Shape 451"/>
          <p:cNvSpPr/>
          <p:nvPr/>
        </p:nvSpPr>
        <p:spPr>
          <a:xfrm>
            <a:off x="6845795" y="6342645"/>
            <a:ext cx="2136877" cy="1963119"/>
          </a:xfrm>
          <a:prstGeom prst="roundRect">
            <a:avLst>
              <a:gd name="adj" fmla="val 13474"/>
            </a:avLst>
          </a:prstGeom>
          <a:gradFill>
            <a:gsLst>
              <a:gs pos="0">
                <a:srgbClr val="F2FEDF">
                  <a:alpha val="93864"/>
                </a:srgbClr>
              </a:gs>
              <a:gs pos="100000">
                <a:srgbClr val="C7EA8F">
                  <a:alpha val="93864"/>
                </a:srgbClr>
              </a:gs>
            </a:gsLst>
            <a:lin ang="5400000"/>
          </a:gradFill>
          <a:ln w="19050">
            <a:solidFill>
              <a:srgbClr val="B7CF87">
                <a:alpha val="93864"/>
              </a:srgbClr>
            </a:solidFill>
          </a:ln>
        </p:spPr>
        <p:txBody>
          <a:bodyPr lIns="50800" tIns="50800" rIns="50800" bIns="50800" anchor="ctr"/>
          <a:lstStyle/>
          <a:p>
            <a:pPr>
              <a:defRPr sz="2400"/>
            </a:pPr>
          </a:p>
        </p:txBody>
      </p:sp>
      <p:sp>
        <p:nvSpPr>
          <p:cNvPr id="452" name="Shape 452"/>
          <p:cNvSpPr/>
          <p:nvPr/>
        </p:nvSpPr>
        <p:spPr>
          <a:xfrm>
            <a:off x="7011747" y="6535994"/>
            <a:ext cx="1151916" cy="381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800"/>
            </a:lvl1pPr>
          </a:lstStyle>
          <a:p>
            <a:pPr/>
            <a:r>
              <a:t>Process A</a:t>
            </a:r>
          </a:p>
        </p:txBody>
      </p:sp>
      <p:sp>
        <p:nvSpPr>
          <p:cNvPr id="453" name="Shape 453"/>
          <p:cNvSpPr/>
          <p:nvPr/>
        </p:nvSpPr>
        <p:spPr>
          <a:xfrm>
            <a:off x="9679458" y="6342645"/>
            <a:ext cx="2136878" cy="1963119"/>
          </a:xfrm>
          <a:prstGeom prst="roundRect">
            <a:avLst>
              <a:gd name="adj" fmla="val 13474"/>
            </a:avLst>
          </a:prstGeom>
          <a:gradFill>
            <a:gsLst>
              <a:gs pos="0">
                <a:srgbClr val="F2FEDF">
                  <a:alpha val="93864"/>
                </a:srgbClr>
              </a:gs>
              <a:gs pos="100000">
                <a:srgbClr val="C7EA8F">
                  <a:alpha val="93864"/>
                </a:srgbClr>
              </a:gs>
            </a:gsLst>
            <a:lin ang="5400000"/>
          </a:gradFill>
          <a:ln w="19050">
            <a:solidFill>
              <a:srgbClr val="B7CF87">
                <a:alpha val="93864"/>
              </a:srgbClr>
            </a:solidFill>
          </a:ln>
        </p:spPr>
        <p:txBody>
          <a:bodyPr lIns="50800" tIns="50800" rIns="50800" bIns="50800" anchor="ctr"/>
          <a:lstStyle/>
          <a:p>
            <a:pPr>
              <a:defRPr sz="2400"/>
            </a:pPr>
          </a:p>
        </p:txBody>
      </p:sp>
      <p:sp>
        <p:nvSpPr>
          <p:cNvPr id="454" name="Shape 454"/>
          <p:cNvSpPr/>
          <p:nvPr/>
        </p:nvSpPr>
        <p:spPr>
          <a:xfrm>
            <a:off x="9845410" y="6535994"/>
            <a:ext cx="1151917" cy="381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800"/>
            </a:lvl1pPr>
          </a:lstStyle>
          <a:p>
            <a:pPr/>
            <a:r>
              <a:t>Process B</a:t>
            </a:r>
          </a:p>
        </p:txBody>
      </p:sp>
      <p:sp>
        <p:nvSpPr>
          <p:cNvPr id="455" name="Shape 455"/>
          <p:cNvSpPr/>
          <p:nvPr/>
        </p:nvSpPr>
        <p:spPr>
          <a:xfrm>
            <a:off x="7145719" y="7225920"/>
            <a:ext cx="1378177" cy="588382"/>
          </a:xfrm>
          <a:prstGeom prst="rect">
            <a:avLst/>
          </a:prstGeom>
          <a:gradFill>
            <a:gsLst>
              <a:gs pos="0">
                <a:srgbClr val="F0EAFA"/>
              </a:gs>
              <a:gs pos="100000">
                <a:srgbClr val="BFABDF"/>
              </a:gs>
            </a:gsLst>
            <a:lin ang="5400000"/>
          </a:gradFill>
          <a:ln w="19050">
            <a:solidFill>
              <a:srgbClr val="9D93A6"/>
            </a:solidFill>
          </a:ln>
          <a:extLst>
            <a:ext uri="{C572A759-6A51-4108-AA02-DFA0A04FC94B}">
              <ma14:wrappingTextBoxFlag xmlns:ma14="http://schemas.microsoft.com/office/mac/drawingml/2011/main" val="1"/>
            </a:ext>
          </a:extLst>
        </p:spPr>
        <p:txBody>
          <a:bodyPr lIns="50800" tIns="50800" rIns="50800" bIns="50800" anchor="ctr"/>
          <a:lstStyle>
            <a:lvl1pPr>
              <a:defRPr sz="1800"/>
            </a:lvl1pPr>
          </a:lstStyle>
          <a:p>
            <a:pPr/>
            <a:r>
              <a:t>objectA</a:t>
            </a:r>
          </a:p>
        </p:txBody>
      </p:sp>
      <p:sp>
        <p:nvSpPr>
          <p:cNvPr id="456" name="Shape 456"/>
          <p:cNvSpPr/>
          <p:nvPr/>
        </p:nvSpPr>
        <p:spPr>
          <a:xfrm>
            <a:off x="10058809" y="7225920"/>
            <a:ext cx="1378177" cy="588382"/>
          </a:xfrm>
          <a:prstGeom prst="rect">
            <a:avLst/>
          </a:prstGeom>
          <a:gradFill>
            <a:gsLst>
              <a:gs pos="0">
                <a:srgbClr val="F0EAFA"/>
              </a:gs>
              <a:gs pos="100000">
                <a:srgbClr val="BFABDF"/>
              </a:gs>
            </a:gsLst>
            <a:lin ang="5400000"/>
          </a:gradFill>
          <a:ln w="19050">
            <a:solidFill>
              <a:srgbClr val="9D93A6"/>
            </a:solidFill>
          </a:ln>
          <a:extLst>
            <a:ext uri="{C572A759-6A51-4108-AA02-DFA0A04FC94B}">
              <ma14:wrappingTextBoxFlag xmlns:ma14="http://schemas.microsoft.com/office/mac/drawingml/2011/main" val="1"/>
            </a:ext>
          </a:extLst>
        </p:spPr>
        <p:txBody>
          <a:bodyPr lIns="50800" tIns="50800" rIns="50800" bIns="50800" anchor="ctr"/>
          <a:lstStyle>
            <a:lvl1pPr>
              <a:defRPr sz="1800"/>
            </a:lvl1pPr>
          </a:lstStyle>
          <a:p>
            <a:pPr/>
            <a:r>
              <a:t>objectA</a:t>
            </a:r>
          </a:p>
        </p:txBody>
      </p:sp>
      <p:sp>
        <p:nvSpPr>
          <p:cNvPr id="457" name="Shape 457"/>
          <p:cNvSpPr/>
          <p:nvPr/>
        </p:nvSpPr>
        <p:spPr>
          <a:xfrm>
            <a:off x="8509997" y="9068127"/>
            <a:ext cx="1562711" cy="381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800"/>
            </a:lvl1pPr>
          </a:lstStyle>
          <a:p>
            <a:pPr/>
            <a:r>
              <a:t>Pass By Value</a:t>
            </a:r>
          </a:p>
        </p:txBody>
      </p:sp>
      <p:sp>
        <p:nvSpPr>
          <p:cNvPr id="458" name="Shape 458"/>
          <p:cNvSpPr/>
          <p:nvPr/>
        </p:nvSpPr>
        <p:spPr>
          <a:xfrm>
            <a:off x="8715395" y="7520110"/>
            <a:ext cx="1151916" cy="1"/>
          </a:xfrm>
          <a:prstGeom prst="line">
            <a:avLst/>
          </a:prstGeom>
          <a:ln w="25400">
            <a:solidFill>
              <a:schemeClr val="accent1">
                <a:satOff val="-3355"/>
                <a:lumOff val="26614"/>
              </a:schemeClr>
            </a:solidFill>
            <a:miter lim="400000"/>
            <a:tailEnd type="triangle"/>
          </a:ln>
        </p:spPr>
        <p:txBody>
          <a:bodyPr lIns="50800" tIns="50800" rIns="50800" bIns="50800" anchor="ctr"/>
          <a:lstStyle/>
          <a:p>
            <a:pPr>
              <a:defRPr sz="2400"/>
            </a:pPr>
          </a:p>
        </p:txBody>
      </p:sp>
      <p:sp>
        <p:nvSpPr>
          <p:cNvPr id="459" name="Shape 459"/>
          <p:cNvSpPr/>
          <p:nvPr/>
        </p:nvSpPr>
        <p:spPr>
          <a:xfrm>
            <a:off x="8986514" y="7643503"/>
            <a:ext cx="609677" cy="381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800"/>
            </a:lvl1pPr>
          </a:lstStyle>
          <a:p>
            <a:pPr/>
            <a:r>
              <a:t>Pass</a:t>
            </a:r>
          </a:p>
        </p:txBody>
      </p:sp>
      <p:sp>
        <p:nvSpPr>
          <p:cNvPr id="460" name="Shape 460"/>
          <p:cNvSpPr/>
          <p:nvPr/>
        </p:nvSpPr>
        <p:spPr>
          <a:xfrm>
            <a:off x="8276145" y="5499720"/>
            <a:ext cx="2030334" cy="1083255"/>
          </a:xfrm>
          <a:prstGeom prst="wedgeEllipseCallout">
            <a:avLst>
              <a:gd name="adj1" fmla="val -49333"/>
              <a:gd name="adj2" fmla="val 70000"/>
            </a:avLst>
          </a:prstGeom>
          <a:gradFill>
            <a:gsLst>
              <a:gs pos="0">
                <a:srgbClr val="FBFBFB"/>
              </a:gs>
              <a:gs pos="100000">
                <a:srgbClr val="BEBEBE"/>
              </a:gs>
            </a:gsLst>
            <a:lin ang="5400000"/>
          </a:gradFill>
          <a:ln w="12700">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1800"/>
            </a:lvl1pPr>
          </a:lstStyle>
          <a:p>
            <a:pPr/>
            <a:r>
              <a:t>Serialize</a:t>
            </a:r>
          </a:p>
        </p:txBody>
      </p:sp>
      <p:sp>
        <p:nvSpPr>
          <p:cNvPr id="461" name="Shape 461"/>
          <p:cNvSpPr/>
          <p:nvPr/>
        </p:nvSpPr>
        <p:spPr>
          <a:xfrm>
            <a:off x="8715395" y="8434452"/>
            <a:ext cx="1151916" cy="1"/>
          </a:xfrm>
          <a:prstGeom prst="line">
            <a:avLst/>
          </a:prstGeom>
          <a:ln w="25400">
            <a:solidFill>
              <a:schemeClr val="accent1">
                <a:satOff val="-3355"/>
                <a:lumOff val="26614"/>
              </a:schemeClr>
            </a:solidFill>
            <a:miter lim="400000"/>
            <a:tailEnd type="triangle"/>
          </a:ln>
        </p:spPr>
        <p:txBody>
          <a:bodyPr lIns="50800" tIns="50800" rIns="50800" bIns="50800" anchor="ctr"/>
          <a:lstStyle/>
          <a:p>
            <a:pPr>
              <a:defRPr sz="2400"/>
            </a:pPr>
          </a:p>
        </p:txBody>
      </p:sp>
      <p:sp>
        <p:nvSpPr>
          <p:cNvPr id="462" name="Shape 462"/>
          <p:cNvSpPr/>
          <p:nvPr/>
        </p:nvSpPr>
        <p:spPr>
          <a:xfrm>
            <a:off x="8679390" y="8465669"/>
            <a:ext cx="1223925" cy="381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800"/>
            </a:lvl1pPr>
          </a:lstStyle>
          <a:p>
            <a:pPr/>
            <a:r>
              <a:t>Transfer …</a:t>
            </a:r>
          </a:p>
        </p:txBody>
      </p:sp>
      <p:sp>
        <p:nvSpPr>
          <p:cNvPr id="463" name="Shape 463"/>
          <p:cNvSpPr/>
          <p:nvPr/>
        </p:nvSpPr>
        <p:spPr>
          <a:xfrm>
            <a:off x="10595216" y="5499720"/>
            <a:ext cx="2030333" cy="1083255"/>
          </a:xfrm>
          <a:prstGeom prst="wedgeEllipseCallout">
            <a:avLst>
              <a:gd name="adj1" fmla="val -27095"/>
              <a:gd name="adj2" fmla="val 83526"/>
            </a:avLst>
          </a:prstGeom>
          <a:gradFill>
            <a:gsLst>
              <a:gs pos="0">
                <a:srgbClr val="FBFBFB"/>
              </a:gs>
              <a:gs pos="100000">
                <a:srgbClr val="BEBEBE"/>
              </a:gs>
            </a:gsLst>
            <a:lin ang="5400000"/>
          </a:gradFill>
          <a:ln w="12700">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1800"/>
            </a:lvl1pPr>
          </a:lstStyle>
          <a:p>
            <a:pPr/>
            <a:r>
              <a:t>Create a copy of objectA</a:t>
            </a:r>
          </a:p>
        </p:txBody>
      </p:sp>
      <p:sp>
        <p:nvSpPr>
          <p:cNvPr id="464" name="Shape 464"/>
          <p:cNvSpPr/>
          <p:nvPr/>
        </p:nvSpPr>
        <p:spPr>
          <a:xfrm>
            <a:off x="6988758" y="2137080"/>
            <a:ext cx="2136878" cy="1963120"/>
          </a:xfrm>
          <a:prstGeom prst="roundRect">
            <a:avLst>
              <a:gd name="adj" fmla="val 13474"/>
            </a:avLst>
          </a:prstGeom>
          <a:gradFill>
            <a:gsLst>
              <a:gs pos="0">
                <a:srgbClr val="F2FEDF">
                  <a:alpha val="93864"/>
                </a:srgbClr>
              </a:gs>
              <a:gs pos="100000">
                <a:srgbClr val="C7EA8F">
                  <a:alpha val="93864"/>
                </a:srgbClr>
              </a:gs>
            </a:gsLst>
            <a:lin ang="5400000"/>
          </a:gradFill>
          <a:ln w="19050">
            <a:solidFill>
              <a:srgbClr val="B7CF87">
                <a:alpha val="93864"/>
              </a:srgbClr>
            </a:solidFill>
          </a:ln>
        </p:spPr>
        <p:txBody>
          <a:bodyPr lIns="50800" tIns="50800" rIns="50800" bIns="50800" anchor="ctr"/>
          <a:lstStyle/>
          <a:p>
            <a:pPr>
              <a:defRPr sz="2400"/>
            </a:pPr>
          </a:p>
        </p:txBody>
      </p:sp>
      <p:sp>
        <p:nvSpPr>
          <p:cNvPr id="465" name="Shape 465"/>
          <p:cNvSpPr/>
          <p:nvPr/>
        </p:nvSpPr>
        <p:spPr>
          <a:xfrm>
            <a:off x="7154710" y="2330429"/>
            <a:ext cx="1151917" cy="381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800"/>
            </a:lvl1pPr>
          </a:lstStyle>
          <a:p>
            <a:pPr/>
            <a:r>
              <a:t>Process A</a:t>
            </a:r>
          </a:p>
        </p:txBody>
      </p:sp>
      <p:sp>
        <p:nvSpPr>
          <p:cNvPr id="466" name="Shape 466"/>
          <p:cNvSpPr/>
          <p:nvPr/>
        </p:nvSpPr>
        <p:spPr>
          <a:xfrm>
            <a:off x="9822422" y="2137080"/>
            <a:ext cx="2136878" cy="1963120"/>
          </a:xfrm>
          <a:prstGeom prst="roundRect">
            <a:avLst>
              <a:gd name="adj" fmla="val 13474"/>
            </a:avLst>
          </a:prstGeom>
          <a:gradFill>
            <a:gsLst>
              <a:gs pos="0">
                <a:srgbClr val="F2FEDF">
                  <a:alpha val="93864"/>
                </a:srgbClr>
              </a:gs>
              <a:gs pos="100000">
                <a:srgbClr val="C7EA8F">
                  <a:alpha val="93864"/>
                </a:srgbClr>
              </a:gs>
            </a:gsLst>
            <a:lin ang="5400000"/>
          </a:gradFill>
          <a:ln w="19050">
            <a:solidFill>
              <a:srgbClr val="B7CF87">
                <a:alpha val="93864"/>
              </a:srgbClr>
            </a:solidFill>
          </a:ln>
        </p:spPr>
        <p:txBody>
          <a:bodyPr lIns="50800" tIns="50800" rIns="50800" bIns="50800" anchor="ctr"/>
          <a:lstStyle/>
          <a:p>
            <a:pPr>
              <a:defRPr sz="2400"/>
            </a:pPr>
          </a:p>
        </p:txBody>
      </p:sp>
      <p:sp>
        <p:nvSpPr>
          <p:cNvPr id="467" name="Shape 467"/>
          <p:cNvSpPr/>
          <p:nvPr/>
        </p:nvSpPr>
        <p:spPr>
          <a:xfrm>
            <a:off x="9988374" y="2330429"/>
            <a:ext cx="1151917" cy="381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800"/>
            </a:lvl1pPr>
          </a:lstStyle>
          <a:p>
            <a:pPr/>
            <a:r>
              <a:t>Process B</a:t>
            </a:r>
          </a:p>
        </p:txBody>
      </p:sp>
      <p:sp>
        <p:nvSpPr>
          <p:cNvPr id="468" name="Shape 468"/>
          <p:cNvSpPr/>
          <p:nvPr/>
        </p:nvSpPr>
        <p:spPr>
          <a:xfrm>
            <a:off x="7288683" y="3020355"/>
            <a:ext cx="1378177" cy="588383"/>
          </a:xfrm>
          <a:prstGeom prst="rect">
            <a:avLst/>
          </a:prstGeom>
          <a:gradFill>
            <a:gsLst>
              <a:gs pos="0">
                <a:srgbClr val="F0EAFA"/>
              </a:gs>
              <a:gs pos="100000">
                <a:srgbClr val="BFABDF"/>
              </a:gs>
            </a:gsLst>
            <a:lin ang="5400000"/>
          </a:gradFill>
          <a:ln w="19050">
            <a:solidFill>
              <a:srgbClr val="9D93A6"/>
            </a:solidFill>
          </a:ln>
          <a:extLst>
            <a:ext uri="{C572A759-6A51-4108-AA02-DFA0A04FC94B}">
              <ma14:wrappingTextBoxFlag xmlns:ma14="http://schemas.microsoft.com/office/mac/drawingml/2011/main" val="1"/>
            </a:ext>
          </a:extLst>
        </p:spPr>
        <p:txBody>
          <a:bodyPr lIns="50800" tIns="50800" rIns="50800" bIns="50800" anchor="ctr"/>
          <a:lstStyle>
            <a:lvl1pPr>
              <a:defRPr sz="1800"/>
            </a:lvl1pPr>
          </a:lstStyle>
          <a:p>
            <a:pPr/>
            <a:r>
              <a:t>objectA</a:t>
            </a:r>
          </a:p>
        </p:txBody>
      </p:sp>
      <p:sp>
        <p:nvSpPr>
          <p:cNvPr id="469" name="Shape 469"/>
          <p:cNvSpPr/>
          <p:nvPr/>
        </p:nvSpPr>
        <p:spPr>
          <a:xfrm>
            <a:off x="8407216" y="4960563"/>
            <a:ext cx="2054201" cy="381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800"/>
            </a:lvl1pPr>
          </a:lstStyle>
          <a:p>
            <a:pPr/>
            <a:r>
              <a:t>Pass By Reference</a:t>
            </a:r>
          </a:p>
        </p:txBody>
      </p:sp>
      <p:sp>
        <p:nvSpPr>
          <p:cNvPr id="470" name="Shape 470"/>
          <p:cNvSpPr/>
          <p:nvPr/>
        </p:nvSpPr>
        <p:spPr>
          <a:xfrm>
            <a:off x="8858358" y="3314546"/>
            <a:ext cx="1151917" cy="1"/>
          </a:xfrm>
          <a:prstGeom prst="line">
            <a:avLst/>
          </a:prstGeom>
          <a:ln w="25400">
            <a:solidFill>
              <a:schemeClr val="accent1">
                <a:satOff val="-3355"/>
                <a:lumOff val="26614"/>
              </a:schemeClr>
            </a:solidFill>
            <a:miter lim="400000"/>
            <a:tailEnd type="triangle"/>
          </a:ln>
        </p:spPr>
        <p:txBody>
          <a:bodyPr lIns="50800" tIns="50800" rIns="50800" bIns="50800" anchor="ctr"/>
          <a:lstStyle/>
          <a:p>
            <a:pPr>
              <a:defRPr sz="2400"/>
            </a:pPr>
          </a:p>
        </p:txBody>
      </p:sp>
      <p:sp>
        <p:nvSpPr>
          <p:cNvPr id="471" name="Shape 471"/>
          <p:cNvSpPr/>
          <p:nvPr/>
        </p:nvSpPr>
        <p:spPr>
          <a:xfrm>
            <a:off x="9129478" y="3437939"/>
            <a:ext cx="609677" cy="381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800"/>
            </a:lvl1pPr>
          </a:lstStyle>
          <a:p>
            <a:pPr/>
            <a:r>
              <a:t>Pass</a:t>
            </a:r>
          </a:p>
        </p:txBody>
      </p:sp>
      <p:sp>
        <p:nvSpPr>
          <p:cNvPr id="472" name="Shape 472"/>
          <p:cNvSpPr/>
          <p:nvPr/>
        </p:nvSpPr>
        <p:spPr>
          <a:xfrm>
            <a:off x="8419110" y="1294156"/>
            <a:ext cx="2030333" cy="1083255"/>
          </a:xfrm>
          <a:prstGeom prst="wedgeEllipseCallout">
            <a:avLst>
              <a:gd name="adj1" fmla="val -49333"/>
              <a:gd name="adj2" fmla="val 70000"/>
            </a:avLst>
          </a:prstGeom>
          <a:gradFill>
            <a:gsLst>
              <a:gs pos="0">
                <a:srgbClr val="FBFBFB"/>
              </a:gs>
              <a:gs pos="100000">
                <a:srgbClr val="BEBEBE"/>
              </a:gs>
            </a:gsLst>
            <a:lin ang="5400000"/>
          </a:gradFill>
          <a:ln w="12700">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1800"/>
            </a:lvl1pPr>
          </a:lstStyle>
          <a:p>
            <a:pPr/>
            <a:r>
              <a:t>Serialize</a:t>
            </a:r>
          </a:p>
        </p:txBody>
      </p:sp>
      <p:sp>
        <p:nvSpPr>
          <p:cNvPr id="473" name="Shape 473"/>
          <p:cNvSpPr/>
          <p:nvPr/>
        </p:nvSpPr>
        <p:spPr>
          <a:xfrm>
            <a:off x="8858358" y="4228888"/>
            <a:ext cx="1151917" cy="1"/>
          </a:xfrm>
          <a:prstGeom prst="line">
            <a:avLst/>
          </a:prstGeom>
          <a:ln w="25400">
            <a:solidFill>
              <a:schemeClr val="accent1">
                <a:satOff val="-3355"/>
                <a:lumOff val="26614"/>
              </a:schemeClr>
            </a:solidFill>
            <a:miter lim="400000"/>
            <a:tailEnd type="triangle"/>
          </a:ln>
        </p:spPr>
        <p:txBody>
          <a:bodyPr lIns="50800" tIns="50800" rIns="50800" bIns="50800" anchor="ctr"/>
          <a:lstStyle/>
          <a:p>
            <a:pPr>
              <a:defRPr sz="2400"/>
            </a:pPr>
          </a:p>
        </p:txBody>
      </p:sp>
      <p:sp>
        <p:nvSpPr>
          <p:cNvPr id="474" name="Shape 474"/>
          <p:cNvSpPr/>
          <p:nvPr/>
        </p:nvSpPr>
        <p:spPr>
          <a:xfrm>
            <a:off x="8822354" y="4260105"/>
            <a:ext cx="1223925" cy="381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800"/>
            </a:lvl1pPr>
          </a:lstStyle>
          <a:p>
            <a:pPr/>
            <a:r>
              <a:t>Transfer …</a:t>
            </a:r>
          </a:p>
        </p:txBody>
      </p:sp>
      <p:sp>
        <p:nvSpPr>
          <p:cNvPr id="475" name="Shape 475"/>
          <p:cNvSpPr/>
          <p:nvPr/>
        </p:nvSpPr>
        <p:spPr>
          <a:xfrm>
            <a:off x="10756522" y="1291057"/>
            <a:ext cx="2030334" cy="1083255"/>
          </a:xfrm>
          <a:prstGeom prst="wedgeEllipseCallout">
            <a:avLst>
              <a:gd name="adj1" fmla="val -27095"/>
              <a:gd name="adj2" fmla="val 83526"/>
            </a:avLst>
          </a:prstGeom>
          <a:gradFill>
            <a:gsLst>
              <a:gs pos="0">
                <a:srgbClr val="FBFBFB"/>
              </a:gs>
              <a:gs pos="100000">
                <a:srgbClr val="BEBEBE"/>
              </a:gs>
            </a:gsLst>
            <a:lin ang="5400000"/>
          </a:gradFill>
          <a:ln w="12700">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1800"/>
            </a:lvl1pPr>
          </a:lstStyle>
          <a:p>
            <a:pPr/>
            <a:r>
              <a:t>Create a stub of objectA</a:t>
            </a:r>
          </a:p>
        </p:txBody>
      </p:sp>
      <p:sp>
        <p:nvSpPr>
          <p:cNvPr id="476" name="Shape 476"/>
          <p:cNvSpPr/>
          <p:nvPr/>
        </p:nvSpPr>
        <p:spPr>
          <a:xfrm>
            <a:off x="10198598" y="2798045"/>
            <a:ext cx="1211225" cy="1033004"/>
          </a:xfrm>
          <a:prstGeom prst="ellipse">
            <a:avLst/>
          </a:prstGeom>
          <a:gradFill>
            <a:gsLst>
              <a:gs pos="0">
                <a:srgbClr val="FBFEFF"/>
              </a:gs>
              <a:gs pos="100000">
                <a:srgbClr val="A0E9FC"/>
              </a:gs>
            </a:gsLst>
            <a:lin ang="5400000"/>
          </a:gradFill>
          <a:ln w="12700">
            <a:solidFill>
              <a:srgbClr val="71C0C8"/>
            </a:solidFill>
            <a:miter lim="400000"/>
          </a:ln>
          <a:extLst>
            <a:ext uri="{C572A759-6A51-4108-AA02-DFA0A04FC94B}">
              <ma14:wrappingTextBoxFlag xmlns:ma14="http://schemas.microsoft.com/office/mac/drawingml/2011/main" val="1"/>
            </a:ext>
          </a:extLst>
        </p:spPr>
        <p:txBody>
          <a:bodyPr lIns="50800" tIns="50800" rIns="50800" bIns="50800" anchor="ctr"/>
          <a:lstStyle>
            <a:lvl1pPr>
              <a:defRPr sz="1800"/>
            </a:lvl1pPr>
          </a:lstStyle>
          <a:p>
            <a:pPr/>
            <a:r>
              <a:t>stubA</a:t>
            </a:r>
          </a:p>
        </p:txBody>
      </p:sp>
      <p:sp>
        <p:nvSpPr>
          <p:cNvPr id="477" name="Shape 477"/>
          <p:cNvSpPr/>
          <p:nvPr/>
        </p:nvSpPr>
        <p:spPr>
          <a:xfrm>
            <a:off x="10980105" y="1294156"/>
            <a:ext cx="2030334" cy="1083255"/>
          </a:xfrm>
          <a:prstGeom prst="wedgeEllipseCallout">
            <a:avLst>
              <a:gd name="adj1" fmla="val -27095"/>
              <a:gd name="adj2" fmla="val 83526"/>
            </a:avLst>
          </a:prstGeom>
          <a:gradFill>
            <a:gsLst>
              <a:gs pos="0">
                <a:srgbClr val="FBFBFB"/>
              </a:gs>
              <a:gs pos="100000">
                <a:srgbClr val="BEBEBE"/>
              </a:gs>
            </a:gsLst>
            <a:lin ang="5400000"/>
          </a:gradFill>
          <a:ln w="12700">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1800"/>
            </a:lvl1pPr>
          </a:lstStyle>
          <a:p>
            <a:pPr/>
            <a:r>
              <a:t>Call a method of stubA</a:t>
            </a:r>
          </a:p>
        </p:txBody>
      </p:sp>
      <p:sp>
        <p:nvSpPr>
          <p:cNvPr id="478" name="Shape 478"/>
          <p:cNvSpPr/>
          <p:nvPr/>
        </p:nvSpPr>
        <p:spPr>
          <a:xfrm flipH="1">
            <a:off x="8848827" y="4207278"/>
            <a:ext cx="1217892" cy="1"/>
          </a:xfrm>
          <a:prstGeom prst="line">
            <a:avLst/>
          </a:prstGeom>
          <a:ln w="25400">
            <a:solidFill>
              <a:schemeClr val="accent1">
                <a:satOff val="-3355"/>
                <a:lumOff val="26614"/>
              </a:schemeClr>
            </a:solidFill>
            <a:miter lim="400000"/>
            <a:tailEnd type="triangle"/>
          </a:ln>
        </p:spPr>
        <p:txBody>
          <a:bodyPr lIns="50800" tIns="50800" rIns="50800" bIns="50800" anchor="ctr"/>
          <a:lstStyle/>
          <a:p>
            <a:pPr>
              <a:defRPr sz="2400"/>
            </a:pPr>
          </a:p>
        </p:txBody>
      </p:sp>
      <p:sp>
        <p:nvSpPr>
          <p:cNvPr id="479" name="Shape 479"/>
          <p:cNvSpPr/>
          <p:nvPr/>
        </p:nvSpPr>
        <p:spPr>
          <a:xfrm>
            <a:off x="8735959" y="4270643"/>
            <a:ext cx="2007566" cy="381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800"/>
            </a:lvl1pPr>
          </a:lstStyle>
          <a:p>
            <a:pPr/>
            <a:r>
              <a:t>Method Invocation</a:t>
            </a:r>
          </a:p>
        </p:txBody>
      </p:sp>
      <p:sp>
        <p:nvSpPr>
          <p:cNvPr id="480" name="Shape 480"/>
          <p:cNvSpPr/>
          <p:nvPr/>
        </p:nvSpPr>
        <p:spPr>
          <a:xfrm flipH="1">
            <a:off x="8641936" y="3345846"/>
            <a:ext cx="1562711" cy="1"/>
          </a:xfrm>
          <a:prstGeom prst="line">
            <a:avLst/>
          </a:prstGeom>
          <a:ln w="25400">
            <a:solidFill>
              <a:srgbClr val="000000"/>
            </a:solidFill>
            <a:miter lim="400000"/>
            <a:tailEnd type="triangle"/>
          </a:ln>
        </p:spPr>
        <p:txBody>
          <a:bodyPr lIns="50800" tIns="50800" rIns="50800" bIns="50800" anchor="ctr"/>
          <a:lstStyle/>
          <a:p>
            <a:pPr>
              <a:defRPr sz="2400"/>
            </a:pPr>
          </a:p>
        </p:txBody>
      </p:sp>
    </p:spTree>
  </p:cSld>
  <p:clrMapOvr>
    <a:masterClrMapping/>
  </p:clrMapOvr>
  <p:transition xmlns:p14="http://schemas.microsoft.com/office/powerpoint/2010/main" spd="med" advClick="1" p14:dur="1000"/>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458"/>
                                        </p:tgtEl>
                                        <p:attrNameLst>
                                          <p:attrName>style.visibility</p:attrName>
                                        </p:attrNameLst>
                                      </p:cBhvr>
                                      <p:to>
                                        <p:strVal val="visible"/>
                                      </p:to>
                                    </p:set>
                                  </p:childTnLst>
                                </p:cTn>
                              </p:par>
                            </p:childTnLst>
                          </p:cTn>
                        </p:par>
                        <p:par>
                          <p:cTn id="7" fill="hold">
                            <p:stCondLst>
                              <p:cond delay="0"/>
                            </p:stCondLst>
                            <p:childTnLst>
                              <p:par>
                                <p:cTn id="8" presetClass="entr" nodeType="afterEffect" presetSubtype="0" presetID="1" grpId="2" fill="hold">
                                  <p:stCondLst>
                                    <p:cond delay="0"/>
                                  </p:stCondLst>
                                  <p:iterate type="el" backwards="0">
                                    <p:tmAbs val="0"/>
                                  </p:iterate>
                                  <p:childTnLst>
                                    <p:set>
                                      <p:cBhvr>
                                        <p:cTn id="9" fill="hold"/>
                                        <p:tgtEl>
                                          <p:spTgt spid="459"/>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Class="entr" nodeType="clickEffect" presetSubtype="0" presetID="1" grpId="3" fill="hold">
                                  <p:stCondLst>
                                    <p:cond delay="0"/>
                                  </p:stCondLst>
                                  <p:iterate type="el" backwards="0">
                                    <p:tmAbs val="0"/>
                                  </p:iterate>
                                  <p:childTnLst>
                                    <p:set>
                                      <p:cBhvr>
                                        <p:cTn id="13" fill="hold"/>
                                        <p:tgtEl>
                                          <p:spTgt spid="460"/>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Class="entr" nodeType="clickEffect" presetSubtype="0" presetID="1" grpId="4" fill="hold">
                                  <p:stCondLst>
                                    <p:cond delay="0"/>
                                  </p:stCondLst>
                                  <p:iterate type="el" backwards="0">
                                    <p:tmAbs val="0"/>
                                  </p:iterate>
                                  <p:childTnLst>
                                    <p:set>
                                      <p:cBhvr>
                                        <p:cTn id="17" fill="hold"/>
                                        <p:tgtEl>
                                          <p:spTgt spid="461"/>
                                        </p:tgtEl>
                                        <p:attrNameLst>
                                          <p:attrName>style.visibility</p:attrName>
                                        </p:attrNameLst>
                                      </p:cBhvr>
                                      <p:to>
                                        <p:strVal val="visible"/>
                                      </p:to>
                                    </p:set>
                                  </p:childTnLst>
                                </p:cTn>
                              </p:par>
                            </p:childTnLst>
                          </p:cTn>
                        </p:par>
                        <p:par>
                          <p:cTn id="18" fill="hold">
                            <p:stCondLst>
                              <p:cond delay="0"/>
                            </p:stCondLst>
                            <p:childTnLst>
                              <p:par>
                                <p:cTn id="19" presetClass="entr" nodeType="afterEffect" presetSubtype="0" presetID="1" grpId="5" fill="hold">
                                  <p:stCondLst>
                                    <p:cond delay="0"/>
                                  </p:stCondLst>
                                  <p:iterate type="el" backwards="0">
                                    <p:tmAbs val="0"/>
                                  </p:iterate>
                                  <p:childTnLst>
                                    <p:set>
                                      <p:cBhvr>
                                        <p:cTn id="20" fill="hold"/>
                                        <p:tgtEl>
                                          <p:spTgt spid="462"/>
                                        </p:tgtEl>
                                        <p:attrNameLst>
                                          <p:attrName>style.visibility</p:attrName>
                                        </p:attrNameLst>
                                      </p:cBhvr>
                                      <p:to>
                                        <p:strVal val="visible"/>
                                      </p:to>
                                    </p:set>
                                  </p:childTnLst>
                                </p:cTn>
                              </p:par>
                            </p:childTnLst>
                          </p:cTn>
                        </p:par>
                        <p:par>
                          <p:cTn id="21" fill="hold">
                            <p:stCondLst>
                              <p:cond delay="0"/>
                            </p:stCondLst>
                            <p:childTnLst>
                              <p:par>
                                <p:cTn id="22" presetClass="exit" nodeType="afterEffect" presetSubtype="0" presetID="1" grpId="6" fill="hold">
                                  <p:stCondLst>
                                    <p:cond delay="0"/>
                                  </p:stCondLst>
                                  <p:iterate type="el" backwards="0">
                                    <p:tmAbs val="0"/>
                                  </p:iterate>
                                  <p:childTnLst>
                                    <p:set>
                                      <p:cBhvr>
                                        <p:cTn id="23" fill="hold">
                                          <p:stCondLst>
                                            <p:cond delay="0"/>
                                          </p:stCondLst>
                                        </p:cTn>
                                        <p:tgtEl>
                                          <p:spTgt spid="458"/>
                                        </p:tgtEl>
                                        <p:attrNameLst>
                                          <p:attrName>style.visibility</p:attrName>
                                        </p:attrNameLst>
                                      </p:cBhvr>
                                      <p:to>
                                        <p:strVal val="hidden"/>
                                      </p:to>
                                    </p:set>
                                  </p:childTnLst>
                                </p:cTn>
                              </p:par>
                            </p:childTnLst>
                          </p:cTn>
                        </p:par>
                        <p:par>
                          <p:cTn id="24" fill="hold">
                            <p:stCondLst>
                              <p:cond delay="0"/>
                            </p:stCondLst>
                            <p:childTnLst>
                              <p:par>
                                <p:cTn id="25" presetClass="exit" nodeType="afterEffect" presetSubtype="0" presetID="1" grpId="7" fill="hold">
                                  <p:stCondLst>
                                    <p:cond delay="0"/>
                                  </p:stCondLst>
                                  <p:iterate type="el" backwards="0">
                                    <p:tmAbs val="0"/>
                                  </p:iterate>
                                  <p:childTnLst>
                                    <p:set>
                                      <p:cBhvr>
                                        <p:cTn id="26" fill="hold">
                                          <p:stCondLst>
                                            <p:cond delay="0"/>
                                          </p:stCondLst>
                                        </p:cTn>
                                        <p:tgtEl>
                                          <p:spTgt spid="459"/>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Class="exit" nodeType="clickEffect" presetSubtype="0" presetID="1" grpId="8" fill="hold">
                                  <p:stCondLst>
                                    <p:cond delay="0"/>
                                  </p:stCondLst>
                                  <p:iterate type="el" backwards="0">
                                    <p:tmAbs val="0"/>
                                  </p:iterate>
                                  <p:childTnLst>
                                    <p:set>
                                      <p:cBhvr>
                                        <p:cTn id="30" fill="hold">
                                          <p:stCondLst>
                                            <p:cond delay="0"/>
                                          </p:stCondLst>
                                        </p:cTn>
                                        <p:tgtEl>
                                          <p:spTgt spid="460"/>
                                        </p:tgtEl>
                                        <p:attrNameLst>
                                          <p:attrName>style.visibility</p:attrName>
                                        </p:attrNameLst>
                                      </p:cBhvr>
                                      <p:to>
                                        <p:strVal val="hidden"/>
                                      </p:to>
                                    </p:set>
                                  </p:childTnLst>
                                </p:cTn>
                              </p:par>
                            </p:childTnLst>
                          </p:cTn>
                        </p:par>
                        <p:par>
                          <p:cTn id="31" fill="hold">
                            <p:stCondLst>
                              <p:cond delay="0"/>
                            </p:stCondLst>
                            <p:childTnLst>
                              <p:par>
                                <p:cTn id="32" presetClass="entr" nodeType="afterEffect" presetSubtype="0" presetID="1" grpId="9" fill="hold">
                                  <p:stCondLst>
                                    <p:cond delay="0"/>
                                  </p:stCondLst>
                                  <p:iterate type="el" backwards="0">
                                    <p:tmAbs val="0"/>
                                  </p:iterate>
                                  <p:childTnLst>
                                    <p:set>
                                      <p:cBhvr>
                                        <p:cTn id="33" fill="hold"/>
                                        <p:tgtEl>
                                          <p:spTgt spid="463"/>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Class="entr" nodeType="clickEffect" presetSubtype="0" presetID="1" grpId="10" fill="hold">
                                  <p:stCondLst>
                                    <p:cond delay="0"/>
                                  </p:stCondLst>
                                  <p:iterate type="el" backwards="0">
                                    <p:tmAbs val="0"/>
                                  </p:iterate>
                                  <p:childTnLst>
                                    <p:set>
                                      <p:cBhvr>
                                        <p:cTn id="37" fill="hold"/>
                                        <p:tgtEl>
                                          <p:spTgt spid="456"/>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Class="exit" nodeType="clickEffect" presetSubtype="0" presetID="1" grpId="11" fill="hold">
                                  <p:stCondLst>
                                    <p:cond delay="0"/>
                                  </p:stCondLst>
                                  <p:iterate type="el" backwards="0">
                                    <p:tmAbs val="0"/>
                                  </p:iterate>
                                  <p:childTnLst>
                                    <p:set>
                                      <p:cBhvr>
                                        <p:cTn id="41" fill="hold">
                                          <p:stCondLst>
                                            <p:cond delay="0"/>
                                          </p:stCondLst>
                                        </p:cTn>
                                        <p:tgtEl>
                                          <p:spTgt spid="461"/>
                                        </p:tgtEl>
                                        <p:attrNameLst>
                                          <p:attrName>style.visibility</p:attrName>
                                        </p:attrNameLst>
                                      </p:cBhvr>
                                      <p:to>
                                        <p:strVal val="hidden"/>
                                      </p:to>
                                    </p:set>
                                  </p:childTnLst>
                                </p:cTn>
                              </p:par>
                            </p:childTnLst>
                          </p:cTn>
                        </p:par>
                        <p:par>
                          <p:cTn id="42" fill="hold">
                            <p:stCondLst>
                              <p:cond delay="0"/>
                            </p:stCondLst>
                            <p:childTnLst>
                              <p:par>
                                <p:cTn id="43" presetClass="exit" nodeType="afterEffect" presetSubtype="0" presetID="1" grpId="12" fill="hold">
                                  <p:stCondLst>
                                    <p:cond delay="0"/>
                                  </p:stCondLst>
                                  <p:iterate type="el" backwards="0">
                                    <p:tmAbs val="0"/>
                                  </p:iterate>
                                  <p:childTnLst>
                                    <p:set>
                                      <p:cBhvr>
                                        <p:cTn id="44" fill="hold">
                                          <p:stCondLst>
                                            <p:cond delay="0"/>
                                          </p:stCondLst>
                                        </p:cTn>
                                        <p:tgtEl>
                                          <p:spTgt spid="462"/>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Class="exit" nodeType="clickEffect" presetSubtype="0" presetID="1" grpId="13" fill="hold">
                                  <p:stCondLst>
                                    <p:cond delay="0"/>
                                  </p:stCondLst>
                                  <p:iterate type="el" backwards="0">
                                    <p:tmAbs val="0"/>
                                  </p:iterate>
                                  <p:childTnLst>
                                    <p:set>
                                      <p:cBhvr>
                                        <p:cTn id="48" fill="hold">
                                          <p:stCondLst>
                                            <p:cond delay="0"/>
                                          </p:stCondLst>
                                        </p:cTn>
                                        <p:tgtEl>
                                          <p:spTgt spid="463"/>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Class="entr" nodeType="clickEffect" presetSubtype="0" presetID="1" grpId="14" fill="hold">
                                  <p:stCondLst>
                                    <p:cond delay="0"/>
                                  </p:stCondLst>
                                  <p:iterate type="el" backwards="0">
                                    <p:tmAbs val="0"/>
                                  </p:iterate>
                                  <p:childTnLst>
                                    <p:set>
                                      <p:cBhvr>
                                        <p:cTn id="52" fill="hold"/>
                                        <p:tgtEl>
                                          <p:spTgt spid="470"/>
                                        </p:tgtEl>
                                        <p:attrNameLst>
                                          <p:attrName>style.visibility</p:attrName>
                                        </p:attrNameLst>
                                      </p:cBhvr>
                                      <p:to>
                                        <p:strVal val="visible"/>
                                      </p:to>
                                    </p:set>
                                  </p:childTnLst>
                                </p:cTn>
                              </p:par>
                            </p:childTnLst>
                          </p:cTn>
                        </p:par>
                        <p:par>
                          <p:cTn id="53" fill="hold">
                            <p:stCondLst>
                              <p:cond delay="0"/>
                            </p:stCondLst>
                            <p:childTnLst>
                              <p:par>
                                <p:cTn id="54" presetClass="entr" nodeType="afterEffect" presetSubtype="0" presetID="1" grpId="15" fill="hold">
                                  <p:stCondLst>
                                    <p:cond delay="0"/>
                                  </p:stCondLst>
                                  <p:iterate type="el" backwards="0">
                                    <p:tmAbs val="0"/>
                                  </p:iterate>
                                  <p:childTnLst>
                                    <p:set>
                                      <p:cBhvr>
                                        <p:cTn id="55" fill="hold"/>
                                        <p:tgtEl>
                                          <p:spTgt spid="471"/>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Class="entr" nodeType="clickEffect" presetSubtype="0" presetID="1" grpId="16" fill="hold">
                                  <p:stCondLst>
                                    <p:cond delay="0"/>
                                  </p:stCondLst>
                                  <p:iterate type="el" backwards="0">
                                    <p:tmAbs val="0"/>
                                  </p:iterate>
                                  <p:childTnLst>
                                    <p:set>
                                      <p:cBhvr>
                                        <p:cTn id="59" fill="hold"/>
                                        <p:tgtEl>
                                          <p:spTgt spid="472"/>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Class="entr" nodeType="clickEffect" presetSubtype="0" presetID="1" grpId="17" fill="hold">
                                  <p:stCondLst>
                                    <p:cond delay="0"/>
                                  </p:stCondLst>
                                  <p:iterate type="el" backwards="0">
                                    <p:tmAbs val="0"/>
                                  </p:iterate>
                                  <p:childTnLst>
                                    <p:set>
                                      <p:cBhvr>
                                        <p:cTn id="63" fill="hold"/>
                                        <p:tgtEl>
                                          <p:spTgt spid="473"/>
                                        </p:tgtEl>
                                        <p:attrNameLst>
                                          <p:attrName>style.visibility</p:attrName>
                                        </p:attrNameLst>
                                      </p:cBhvr>
                                      <p:to>
                                        <p:strVal val="visible"/>
                                      </p:to>
                                    </p:set>
                                  </p:childTnLst>
                                </p:cTn>
                              </p:par>
                            </p:childTnLst>
                          </p:cTn>
                        </p:par>
                        <p:par>
                          <p:cTn id="64" fill="hold">
                            <p:stCondLst>
                              <p:cond delay="0"/>
                            </p:stCondLst>
                            <p:childTnLst>
                              <p:par>
                                <p:cTn id="65" presetClass="entr" nodeType="afterEffect" presetSubtype="0" presetID="1" grpId="18" fill="hold">
                                  <p:stCondLst>
                                    <p:cond delay="0"/>
                                  </p:stCondLst>
                                  <p:iterate type="el" backwards="0">
                                    <p:tmAbs val="0"/>
                                  </p:iterate>
                                  <p:childTnLst>
                                    <p:set>
                                      <p:cBhvr>
                                        <p:cTn id="66" fill="hold"/>
                                        <p:tgtEl>
                                          <p:spTgt spid="474"/>
                                        </p:tgtEl>
                                        <p:attrNameLst>
                                          <p:attrName>style.visibility</p:attrName>
                                        </p:attrNameLst>
                                      </p:cBhvr>
                                      <p:to>
                                        <p:strVal val="visible"/>
                                      </p:to>
                                    </p:set>
                                  </p:childTnLst>
                                </p:cTn>
                              </p:par>
                            </p:childTnLst>
                          </p:cTn>
                        </p:par>
                        <p:par>
                          <p:cTn id="67" fill="hold">
                            <p:stCondLst>
                              <p:cond delay="0"/>
                            </p:stCondLst>
                            <p:childTnLst>
                              <p:par>
                                <p:cTn id="68" presetClass="exit" nodeType="afterEffect" presetSubtype="0" presetID="1" grpId="19" fill="hold">
                                  <p:stCondLst>
                                    <p:cond delay="0"/>
                                  </p:stCondLst>
                                  <p:iterate type="el" backwards="0">
                                    <p:tmAbs val="0"/>
                                  </p:iterate>
                                  <p:childTnLst>
                                    <p:set>
                                      <p:cBhvr>
                                        <p:cTn id="69" fill="hold">
                                          <p:stCondLst>
                                            <p:cond delay="0"/>
                                          </p:stCondLst>
                                        </p:cTn>
                                        <p:tgtEl>
                                          <p:spTgt spid="470"/>
                                        </p:tgtEl>
                                        <p:attrNameLst>
                                          <p:attrName>style.visibility</p:attrName>
                                        </p:attrNameLst>
                                      </p:cBhvr>
                                      <p:to>
                                        <p:strVal val="hidden"/>
                                      </p:to>
                                    </p:set>
                                  </p:childTnLst>
                                </p:cTn>
                              </p:par>
                            </p:childTnLst>
                          </p:cTn>
                        </p:par>
                        <p:par>
                          <p:cTn id="70" fill="hold">
                            <p:stCondLst>
                              <p:cond delay="0"/>
                            </p:stCondLst>
                            <p:childTnLst>
                              <p:par>
                                <p:cTn id="71" presetClass="exit" nodeType="afterEffect" presetSubtype="0" presetID="1" grpId="20" fill="hold">
                                  <p:stCondLst>
                                    <p:cond delay="0"/>
                                  </p:stCondLst>
                                  <p:iterate type="el" backwards="0">
                                    <p:tmAbs val="0"/>
                                  </p:iterate>
                                  <p:childTnLst>
                                    <p:set>
                                      <p:cBhvr>
                                        <p:cTn id="72" fill="hold">
                                          <p:stCondLst>
                                            <p:cond delay="0"/>
                                          </p:stCondLst>
                                        </p:cTn>
                                        <p:tgtEl>
                                          <p:spTgt spid="471"/>
                                        </p:tgtEl>
                                        <p:attrNameLst>
                                          <p:attrName>style.visibility</p:attrName>
                                        </p:attrNameLst>
                                      </p:cBhvr>
                                      <p:to>
                                        <p:strVal val="hidden"/>
                                      </p:to>
                                    </p:set>
                                  </p:childTnLst>
                                </p:cTn>
                              </p:par>
                            </p:childTnLst>
                          </p:cTn>
                        </p:par>
                      </p:childTnLst>
                    </p:cTn>
                  </p:par>
                  <p:par>
                    <p:cTn id="73" fill="hold">
                      <p:stCondLst>
                        <p:cond delay="indefinite"/>
                      </p:stCondLst>
                      <p:childTnLst>
                        <p:par>
                          <p:cTn id="74" fill="hold">
                            <p:stCondLst>
                              <p:cond delay="0"/>
                            </p:stCondLst>
                            <p:childTnLst>
                              <p:par>
                                <p:cTn id="75" presetClass="exit" nodeType="clickEffect" presetSubtype="0" presetID="1" grpId="21" fill="hold">
                                  <p:stCondLst>
                                    <p:cond delay="0"/>
                                  </p:stCondLst>
                                  <p:iterate type="el" backwards="0">
                                    <p:tmAbs val="0"/>
                                  </p:iterate>
                                  <p:childTnLst>
                                    <p:set>
                                      <p:cBhvr>
                                        <p:cTn id="76" fill="hold">
                                          <p:stCondLst>
                                            <p:cond delay="0"/>
                                          </p:stCondLst>
                                        </p:cTn>
                                        <p:tgtEl>
                                          <p:spTgt spid="472"/>
                                        </p:tgtEl>
                                        <p:attrNameLst>
                                          <p:attrName>style.visibility</p:attrName>
                                        </p:attrNameLst>
                                      </p:cBhvr>
                                      <p:to>
                                        <p:strVal val="hidden"/>
                                      </p:to>
                                    </p:set>
                                  </p:childTnLst>
                                </p:cTn>
                              </p:par>
                            </p:childTnLst>
                          </p:cTn>
                        </p:par>
                        <p:par>
                          <p:cTn id="77" fill="hold">
                            <p:stCondLst>
                              <p:cond delay="0"/>
                            </p:stCondLst>
                            <p:childTnLst>
                              <p:par>
                                <p:cTn id="78" presetClass="entr" nodeType="afterEffect" presetSubtype="0" presetID="1" grpId="22" fill="hold">
                                  <p:stCondLst>
                                    <p:cond delay="0"/>
                                  </p:stCondLst>
                                  <p:iterate type="el" backwards="0">
                                    <p:tmAbs val="0"/>
                                  </p:iterate>
                                  <p:childTnLst>
                                    <p:set>
                                      <p:cBhvr>
                                        <p:cTn id="79" fill="hold"/>
                                        <p:tgtEl>
                                          <p:spTgt spid="475"/>
                                        </p:tgtEl>
                                        <p:attrNameLst>
                                          <p:attrName>style.visibility</p:attrName>
                                        </p:attrNameLst>
                                      </p:cBhvr>
                                      <p:to>
                                        <p:strVal val="visible"/>
                                      </p:to>
                                    </p:set>
                                  </p:childTnLst>
                                </p:cTn>
                              </p:par>
                            </p:childTnLst>
                          </p:cTn>
                        </p:par>
                      </p:childTnLst>
                    </p:cTn>
                  </p:par>
                  <p:par>
                    <p:cTn id="80" fill="hold">
                      <p:stCondLst>
                        <p:cond delay="indefinite"/>
                      </p:stCondLst>
                      <p:childTnLst>
                        <p:par>
                          <p:cTn id="81" fill="hold">
                            <p:stCondLst>
                              <p:cond delay="0"/>
                            </p:stCondLst>
                            <p:childTnLst>
                              <p:par>
                                <p:cTn id="82" presetClass="entr" nodeType="clickEffect" presetSubtype="0" presetID="1" grpId="23" fill="hold">
                                  <p:stCondLst>
                                    <p:cond delay="0"/>
                                  </p:stCondLst>
                                  <p:iterate type="el" backwards="0">
                                    <p:tmAbs val="0"/>
                                  </p:iterate>
                                  <p:childTnLst>
                                    <p:set>
                                      <p:cBhvr>
                                        <p:cTn id="83" fill="hold"/>
                                        <p:tgtEl>
                                          <p:spTgt spid="476"/>
                                        </p:tgtEl>
                                        <p:attrNameLst>
                                          <p:attrName>style.visibility</p:attrName>
                                        </p:attrNameLst>
                                      </p:cBhvr>
                                      <p:to>
                                        <p:strVal val="visible"/>
                                      </p:to>
                                    </p:set>
                                  </p:childTnLst>
                                </p:cTn>
                              </p:par>
                            </p:childTnLst>
                          </p:cTn>
                        </p:par>
                        <p:par>
                          <p:cTn id="84" fill="hold">
                            <p:stCondLst>
                              <p:cond delay="0"/>
                            </p:stCondLst>
                            <p:childTnLst>
                              <p:par>
                                <p:cTn id="85" presetClass="entr" nodeType="afterEffect" presetSubtype="0" presetID="1" grpId="24" fill="hold">
                                  <p:stCondLst>
                                    <p:cond delay="0"/>
                                  </p:stCondLst>
                                  <p:iterate type="el" backwards="0">
                                    <p:tmAbs val="0"/>
                                  </p:iterate>
                                  <p:childTnLst>
                                    <p:set>
                                      <p:cBhvr>
                                        <p:cTn id="86" fill="hold"/>
                                        <p:tgtEl>
                                          <p:spTgt spid="480"/>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Class="exit" nodeType="clickEffect" presetSubtype="0" presetID="1" grpId="25" fill="hold">
                                  <p:stCondLst>
                                    <p:cond delay="0"/>
                                  </p:stCondLst>
                                  <p:iterate type="el" backwards="0">
                                    <p:tmAbs val="0"/>
                                  </p:iterate>
                                  <p:childTnLst>
                                    <p:set>
                                      <p:cBhvr>
                                        <p:cTn id="90" fill="hold">
                                          <p:stCondLst>
                                            <p:cond delay="0"/>
                                          </p:stCondLst>
                                        </p:cTn>
                                        <p:tgtEl>
                                          <p:spTgt spid="473"/>
                                        </p:tgtEl>
                                        <p:attrNameLst>
                                          <p:attrName>style.visibility</p:attrName>
                                        </p:attrNameLst>
                                      </p:cBhvr>
                                      <p:to>
                                        <p:strVal val="hidden"/>
                                      </p:to>
                                    </p:set>
                                  </p:childTnLst>
                                </p:cTn>
                              </p:par>
                            </p:childTnLst>
                          </p:cTn>
                        </p:par>
                        <p:par>
                          <p:cTn id="91" fill="hold">
                            <p:stCondLst>
                              <p:cond delay="0"/>
                            </p:stCondLst>
                            <p:childTnLst>
                              <p:par>
                                <p:cTn id="92" presetClass="exit" nodeType="afterEffect" presetSubtype="0" presetID="1" grpId="26" fill="hold">
                                  <p:stCondLst>
                                    <p:cond delay="0"/>
                                  </p:stCondLst>
                                  <p:iterate type="el" backwards="0">
                                    <p:tmAbs val="0"/>
                                  </p:iterate>
                                  <p:childTnLst>
                                    <p:set>
                                      <p:cBhvr>
                                        <p:cTn id="93" fill="hold">
                                          <p:stCondLst>
                                            <p:cond delay="0"/>
                                          </p:stCondLst>
                                        </p:cTn>
                                        <p:tgtEl>
                                          <p:spTgt spid="474"/>
                                        </p:tgtEl>
                                        <p:attrNameLst>
                                          <p:attrName>style.visibility</p:attrName>
                                        </p:attrNameLst>
                                      </p:cBhvr>
                                      <p:to>
                                        <p:strVal val="hidden"/>
                                      </p:to>
                                    </p:set>
                                  </p:childTnLst>
                                </p:cTn>
                              </p:par>
                            </p:childTnLst>
                          </p:cTn>
                        </p:par>
                      </p:childTnLst>
                    </p:cTn>
                  </p:par>
                  <p:par>
                    <p:cTn id="94" fill="hold">
                      <p:stCondLst>
                        <p:cond delay="indefinite"/>
                      </p:stCondLst>
                      <p:childTnLst>
                        <p:par>
                          <p:cTn id="95" fill="hold">
                            <p:stCondLst>
                              <p:cond delay="0"/>
                            </p:stCondLst>
                            <p:childTnLst>
                              <p:par>
                                <p:cTn id="96" presetClass="exit" nodeType="clickEffect" presetSubtype="0" presetID="1" grpId="27" fill="hold">
                                  <p:stCondLst>
                                    <p:cond delay="0"/>
                                  </p:stCondLst>
                                  <p:iterate type="el" backwards="0">
                                    <p:tmAbs val="0"/>
                                  </p:iterate>
                                  <p:childTnLst>
                                    <p:set>
                                      <p:cBhvr>
                                        <p:cTn id="97" fill="hold">
                                          <p:stCondLst>
                                            <p:cond delay="0"/>
                                          </p:stCondLst>
                                        </p:cTn>
                                        <p:tgtEl>
                                          <p:spTgt spid="475"/>
                                        </p:tgtEl>
                                        <p:attrNameLst>
                                          <p:attrName>style.visibility</p:attrName>
                                        </p:attrNameLst>
                                      </p:cBhvr>
                                      <p:to>
                                        <p:strVal val="hidden"/>
                                      </p:to>
                                    </p:set>
                                  </p:childTnLst>
                                </p:cTn>
                              </p:par>
                            </p:childTnLst>
                          </p:cTn>
                        </p:par>
                        <p:par>
                          <p:cTn id="98" fill="hold">
                            <p:stCondLst>
                              <p:cond delay="0"/>
                            </p:stCondLst>
                            <p:childTnLst>
                              <p:par>
                                <p:cTn id="99" presetClass="entr" nodeType="afterEffect" presetSubtype="0" presetID="1" grpId="28" fill="hold">
                                  <p:stCondLst>
                                    <p:cond delay="0"/>
                                  </p:stCondLst>
                                  <p:iterate type="el" backwards="0">
                                    <p:tmAbs val="0"/>
                                  </p:iterate>
                                  <p:childTnLst>
                                    <p:set>
                                      <p:cBhvr>
                                        <p:cTn id="100" fill="hold"/>
                                        <p:tgtEl>
                                          <p:spTgt spid="477"/>
                                        </p:tgtEl>
                                        <p:attrNameLst>
                                          <p:attrName>style.visibility</p:attrName>
                                        </p:attrNameLst>
                                      </p:cBhvr>
                                      <p:to>
                                        <p:strVal val="visible"/>
                                      </p:to>
                                    </p:set>
                                  </p:childTnLst>
                                </p:cTn>
                              </p:par>
                            </p:childTnLst>
                          </p:cTn>
                        </p:par>
                      </p:childTnLst>
                    </p:cTn>
                  </p:par>
                  <p:par>
                    <p:cTn id="101" fill="hold">
                      <p:stCondLst>
                        <p:cond delay="indefinite"/>
                      </p:stCondLst>
                      <p:childTnLst>
                        <p:par>
                          <p:cTn id="102" fill="hold">
                            <p:stCondLst>
                              <p:cond delay="0"/>
                            </p:stCondLst>
                            <p:childTnLst>
                              <p:par>
                                <p:cTn id="103" presetClass="entr" nodeType="clickEffect" presetSubtype="0" presetID="1" grpId="29" fill="hold">
                                  <p:stCondLst>
                                    <p:cond delay="0"/>
                                  </p:stCondLst>
                                  <p:iterate type="el" backwards="0">
                                    <p:tmAbs val="0"/>
                                  </p:iterate>
                                  <p:childTnLst>
                                    <p:set>
                                      <p:cBhvr>
                                        <p:cTn id="104" fill="hold"/>
                                        <p:tgtEl>
                                          <p:spTgt spid="478"/>
                                        </p:tgtEl>
                                        <p:attrNameLst>
                                          <p:attrName>style.visibility</p:attrName>
                                        </p:attrNameLst>
                                      </p:cBhvr>
                                      <p:to>
                                        <p:strVal val="visible"/>
                                      </p:to>
                                    </p:set>
                                  </p:childTnLst>
                                </p:cTn>
                              </p:par>
                            </p:childTnLst>
                          </p:cTn>
                        </p:par>
                        <p:par>
                          <p:cTn id="105" fill="hold">
                            <p:stCondLst>
                              <p:cond delay="0"/>
                            </p:stCondLst>
                            <p:childTnLst>
                              <p:par>
                                <p:cTn id="106" presetClass="entr" nodeType="afterEffect" presetSubtype="0" presetID="1" grpId="30" fill="hold">
                                  <p:stCondLst>
                                    <p:cond delay="0"/>
                                  </p:stCondLst>
                                  <p:iterate type="el" backwards="0">
                                    <p:tmAbs val="0"/>
                                  </p:iterate>
                                  <p:childTnLst>
                                    <p:set>
                                      <p:cBhvr>
                                        <p:cTn id="107" fill="hold"/>
                                        <p:tgtEl>
                                          <p:spTgt spid="47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79" grpId="30"/>
      <p:bldP build="whole" bldLvl="1" animBg="1" rev="0" advAuto="0" spid="456" grpId="10"/>
      <p:bldP build="whole" bldLvl="1" animBg="1" rev="0" advAuto="0" spid="463" grpId="9"/>
      <p:bldP build="whole" bldLvl="1" animBg="1" rev="0" advAuto="0" spid="463" grpId="13"/>
      <p:bldP build="whole" bldLvl="1" animBg="1" rev="0" advAuto="0" spid="470" grpId="14"/>
      <p:bldP build="whole" bldLvl="1" animBg="1" rev="0" advAuto="0" spid="460" grpId="3"/>
      <p:bldP build="whole" bldLvl="1" animBg="1" rev="0" advAuto="0" spid="461" grpId="4"/>
      <p:bldP build="whole" bldLvl="1" animBg="1" rev="0" advAuto="0" spid="471" grpId="15"/>
      <p:bldP build="whole" bldLvl="1" animBg="1" rev="0" advAuto="0" spid="460" grpId="8"/>
      <p:bldP build="whole" bldLvl="1" animBg="1" rev="0" advAuto="0" spid="470" grpId="19"/>
      <p:bldP build="whole" bldLvl="1" animBg="1" rev="0" advAuto="0" spid="473" grpId="17"/>
      <p:bldP build="whole" bldLvl="1" animBg="1" rev="0" advAuto="0" spid="475" grpId="22"/>
      <p:bldP build="whole" bldLvl="1" animBg="1" rev="0" advAuto="0" spid="471" grpId="20"/>
      <p:bldP build="whole" bldLvl="1" animBg="1" rev="0" advAuto="0" spid="461" grpId="11"/>
      <p:bldP build="whole" bldLvl="1" animBg="1" rev="0" advAuto="0" spid="473" grpId="25"/>
      <p:bldP build="whole" bldLvl="1" animBg="1" rev="0" advAuto="0" spid="475" grpId="27"/>
      <p:bldP build="whole" bldLvl="1" animBg="1" rev="0" advAuto="0" spid="459" grpId="2"/>
      <p:bldP build="whole" bldLvl="1" animBg="1" rev="0" advAuto="0" spid="462" grpId="5"/>
      <p:bldP build="whole" bldLvl="1" animBg="1" rev="0" advAuto="0" spid="459" grpId="7"/>
      <p:bldP build="whole" bldLvl="1" animBg="1" rev="0" advAuto="0" spid="458" grpId="1"/>
      <p:bldP build="whole" bldLvl="1" animBg="1" rev="0" advAuto="0" spid="477" grpId="28"/>
      <p:bldP build="whole" bldLvl="1" animBg="1" rev="0" advAuto="0" spid="474" grpId="18"/>
      <p:bldP build="whole" bldLvl="1" animBg="1" rev="0" advAuto="0" spid="478" grpId="29"/>
      <p:bldP build="whole" bldLvl="1" animBg="1" rev="0" advAuto="0" spid="472" grpId="16"/>
      <p:bldP build="whole" bldLvl="1" animBg="1" rev="0" advAuto="0" spid="458" grpId="6"/>
      <p:bldP build="whole" bldLvl="1" animBg="1" rev="0" advAuto="0" spid="462" grpId="12"/>
      <p:bldP build="whole" bldLvl="1" animBg="1" rev="0" advAuto="0" spid="476" grpId="23"/>
      <p:bldP build="whole" bldLvl="1" animBg="1" rev="0" advAuto="0" spid="480" grpId="24"/>
      <p:bldP build="whole" bldLvl="1" animBg="1" rev="0" advAuto="0" spid="472" grpId="21"/>
      <p:bldP build="whole" bldLvl="1" animBg="1" rev="0" advAuto="0" spid="474" grpId="26"/>
    </p:bldLst>
  </p:timing>
</p:sld>
</file>

<file path=ppt/slides/slide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9" name="Shape 129"/>
          <p:cNvSpPr/>
          <p:nvPr>
            <p:ph type="title"/>
          </p:nvPr>
        </p:nvSpPr>
        <p:spPr>
          <a:prstGeom prst="rect">
            <a:avLst/>
          </a:prstGeom>
        </p:spPr>
        <p:txBody>
          <a:bodyPr/>
          <a:lstStyle/>
          <a:p>
            <a:pPr/>
            <a:r>
              <a:t>Web Applications</a:t>
            </a:r>
          </a:p>
        </p:txBody>
      </p:sp>
      <p:sp>
        <p:nvSpPr>
          <p:cNvPr id="130" name="Shape 130"/>
          <p:cNvSpPr/>
          <p:nvPr>
            <p:ph type="body" idx="1"/>
          </p:nvPr>
        </p:nvSpPr>
        <p:spPr>
          <a:prstGeom prst="rect">
            <a:avLst/>
          </a:prstGeom>
        </p:spPr>
        <p:txBody>
          <a:bodyPr/>
          <a:lstStyle/>
          <a:p>
            <a:pPr marL="373379" indent="-373379" defTabSz="490727">
              <a:spcBef>
                <a:spcPts val="3500"/>
              </a:spcBef>
              <a:defRPr sz="3024"/>
            </a:pPr>
            <a:r>
              <a:t>Easy to deploy, support multiple platforms, better data management</a:t>
            </a:r>
          </a:p>
          <a:p>
            <a:pPr marL="373379" indent="-373379" defTabSz="490727">
              <a:spcBef>
                <a:spcPts val="3500"/>
              </a:spcBef>
              <a:defRPr sz="3024"/>
            </a:pPr>
            <a:r>
              <a:t>Wide variety of applications</a:t>
            </a:r>
          </a:p>
          <a:p>
            <a:pPr lvl="1" marL="746759" indent="-373379" defTabSz="490727">
              <a:spcBef>
                <a:spcPts val="3500"/>
              </a:spcBef>
              <a:defRPr sz="3024"/>
            </a:pPr>
            <a:r>
              <a:t>IDE, Instant Messager, Customer Support …</a:t>
            </a:r>
          </a:p>
          <a:p>
            <a:pPr marL="373379" indent="-373379" defTabSz="490727">
              <a:spcBef>
                <a:spcPts val="3500"/>
              </a:spcBef>
              <a:defRPr sz="3024"/>
            </a:pPr>
            <a:r>
              <a:t>More and more native applications move to the cloud (web)</a:t>
            </a:r>
          </a:p>
          <a:p>
            <a:pPr lvl="1" marL="746759" indent="-373379" defTabSz="490727">
              <a:spcBef>
                <a:spcPts val="3500"/>
              </a:spcBef>
              <a:defRPr sz="3024"/>
            </a:pPr>
            <a:r>
              <a:t>iWork —&gt; iWork @ iCloud</a:t>
            </a:r>
          </a:p>
          <a:p>
            <a:pPr lvl="1" marL="746759" indent="-373379" defTabSz="490727">
              <a:spcBef>
                <a:spcPts val="3500"/>
              </a:spcBef>
              <a:defRPr sz="3024"/>
            </a:pPr>
            <a:r>
              <a:t>Microsoft Office —&gt; Microsoft Office online</a:t>
            </a:r>
          </a:p>
          <a:p>
            <a:pPr lvl="1" marL="746759" indent="-373379" defTabSz="490727">
              <a:spcBef>
                <a:spcPts val="3500"/>
              </a:spcBef>
              <a:defRPr sz="3024"/>
            </a:pPr>
            <a:r>
              <a:t>Whatsapp —&gt; Whatsapp web</a:t>
            </a:r>
          </a:p>
          <a:p>
            <a:pPr lvl="1" marL="746759" indent="-373379" defTabSz="490727">
              <a:spcBef>
                <a:spcPts val="3500"/>
              </a:spcBef>
              <a:defRPr sz="3024"/>
            </a:pPr>
            <a:r>
              <a:t>…</a:t>
            </a:r>
          </a:p>
        </p:txBody>
      </p:sp>
      <p:sp>
        <p:nvSpPr>
          <p:cNvPr id="131" name="Shape 131"/>
          <p:cNvSpPr/>
          <p:nvPr>
            <p:ph type="sldNum" sz="quarter" idx="2"/>
          </p:nvPr>
        </p:nvSpPr>
        <p:spPr>
          <a:xfrm>
            <a:off x="12382550" y="9207500"/>
            <a:ext cx="241403" cy="3810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14:dur="1000"/>
</p:sld>
</file>

<file path=ppt/slides/slide3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84" name="Shape 484"/>
          <p:cNvSpPr/>
          <p:nvPr>
            <p:ph type="title"/>
          </p:nvPr>
        </p:nvSpPr>
        <p:spPr>
          <a:prstGeom prst="rect">
            <a:avLst/>
          </a:prstGeom>
        </p:spPr>
        <p:txBody>
          <a:bodyPr/>
          <a:lstStyle/>
          <a:p>
            <a:pPr/>
            <a:r>
              <a:t>nodermi — Avoid Zig-zag</a:t>
            </a:r>
          </a:p>
        </p:txBody>
      </p:sp>
      <p:sp>
        <p:nvSpPr>
          <p:cNvPr id="485" name="Shape 485"/>
          <p:cNvSpPr/>
          <p:nvPr>
            <p:ph type="sldNum" sz="quarter" idx="2"/>
          </p:nvPr>
        </p:nvSpPr>
        <p:spPr>
          <a:xfrm>
            <a:off x="6184798" y="8883452"/>
            <a:ext cx="368504" cy="3810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86" name="Shape 486"/>
          <p:cNvSpPr/>
          <p:nvPr>
            <p:ph type="body" sz="half" idx="1"/>
          </p:nvPr>
        </p:nvSpPr>
        <p:spPr>
          <a:xfrm>
            <a:off x="7791714" y="1754175"/>
            <a:ext cx="4962466" cy="7446560"/>
          </a:xfrm>
          <a:prstGeom prst="rect">
            <a:avLst/>
          </a:prstGeom>
        </p:spPr>
        <p:txBody>
          <a:bodyPr/>
          <a:lstStyle/>
          <a:p>
            <a:pPr marL="395604" indent="-395604" defTabSz="519937">
              <a:spcBef>
                <a:spcPts val="3700"/>
              </a:spcBef>
              <a:defRPr sz="3204"/>
            </a:pPr>
            <a:r>
              <a:t>Zig-zag problem</a:t>
            </a:r>
          </a:p>
          <a:p>
            <a:pPr lvl="1" marL="791209" indent="-395604" defTabSz="519937">
              <a:spcBef>
                <a:spcPts val="3700"/>
              </a:spcBef>
              <a:defRPr sz="3204"/>
            </a:pPr>
            <a:r>
              <a:t>if stubs were naively passed by reference, a long chain of communication would result</a:t>
            </a:r>
          </a:p>
          <a:p>
            <a:pPr marL="395604" indent="-395604" defTabSz="519937">
              <a:spcBef>
                <a:spcPts val="3700"/>
              </a:spcBef>
              <a:defRPr sz="3204"/>
            </a:pPr>
            <a:r>
              <a:t>Creates remote reference to the original object</a:t>
            </a:r>
          </a:p>
          <a:p>
            <a:pPr marL="395604" indent="-395604" defTabSz="519937">
              <a:spcBef>
                <a:spcPts val="3700"/>
              </a:spcBef>
              <a:defRPr sz="3204"/>
            </a:pPr>
            <a:r>
              <a:t>If the original object is at the receiver, no remote reference is created</a:t>
            </a:r>
          </a:p>
        </p:txBody>
      </p:sp>
      <p:grpSp>
        <p:nvGrpSpPr>
          <p:cNvPr id="498" name="Group 498"/>
          <p:cNvGrpSpPr/>
          <p:nvPr/>
        </p:nvGrpSpPr>
        <p:grpSpPr>
          <a:xfrm>
            <a:off x="373883" y="1305611"/>
            <a:ext cx="7192781" cy="3560608"/>
            <a:chOff x="0" y="0"/>
            <a:chExt cx="7192780" cy="3560606"/>
          </a:xfrm>
        </p:grpSpPr>
        <p:sp>
          <p:nvSpPr>
            <p:cNvPr id="487" name="Shape 487"/>
            <p:cNvSpPr/>
            <p:nvPr/>
          </p:nvSpPr>
          <p:spPr>
            <a:xfrm>
              <a:off x="0" y="1451095"/>
              <a:ext cx="2136877" cy="1963119"/>
            </a:xfrm>
            <a:prstGeom prst="roundRect">
              <a:avLst>
                <a:gd name="adj" fmla="val 13474"/>
              </a:avLst>
            </a:prstGeom>
            <a:gradFill flip="none" rotWithShape="1">
              <a:gsLst>
                <a:gs pos="0">
                  <a:srgbClr val="F2FEDF">
                    <a:alpha val="93864"/>
                  </a:srgbClr>
                </a:gs>
                <a:gs pos="100000">
                  <a:srgbClr val="C7EA8F">
                    <a:alpha val="93864"/>
                  </a:srgbClr>
                </a:gs>
              </a:gsLst>
              <a:lin ang="5400000" scaled="0"/>
            </a:gradFill>
            <a:ln w="19050" cap="flat">
              <a:solidFill>
                <a:srgbClr val="B7CF87">
                  <a:alpha val="93864"/>
                </a:srgbClr>
              </a:solidFill>
              <a:prstDash val="solid"/>
              <a:round/>
            </a:ln>
            <a:effectLst/>
          </p:spPr>
          <p:txBody>
            <a:bodyPr wrap="square" lIns="50800" tIns="50800" rIns="50800" bIns="50800" numCol="1" anchor="ctr">
              <a:noAutofit/>
            </a:bodyPr>
            <a:lstStyle/>
            <a:p>
              <a:pPr>
                <a:defRPr sz="2400"/>
              </a:pPr>
            </a:p>
          </p:txBody>
        </p:sp>
        <p:sp>
          <p:nvSpPr>
            <p:cNvPr id="488" name="Shape 488"/>
            <p:cNvSpPr/>
            <p:nvPr/>
          </p:nvSpPr>
          <p:spPr>
            <a:xfrm>
              <a:off x="165952" y="1644444"/>
              <a:ext cx="1151916" cy="381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sz="1800"/>
              </a:lvl1pPr>
            </a:lstStyle>
            <a:p>
              <a:pPr/>
              <a:r>
                <a:t>Process A</a:t>
              </a:r>
            </a:p>
          </p:txBody>
        </p:sp>
        <p:sp>
          <p:nvSpPr>
            <p:cNvPr id="489" name="Shape 489"/>
            <p:cNvSpPr/>
            <p:nvPr/>
          </p:nvSpPr>
          <p:spPr>
            <a:xfrm>
              <a:off x="299925" y="2334370"/>
              <a:ext cx="1378177" cy="588382"/>
            </a:xfrm>
            <a:prstGeom prst="rect">
              <a:avLst/>
            </a:prstGeom>
            <a:gradFill flip="none" rotWithShape="1">
              <a:gsLst>
                <a:gs pos="0">
                  <a:srgbClr val="F0EAFA"/>
                </a:gs>
                <a:gs pos="100000">
                  <a:srgbClr val="BFABDF"/>
                </a:gs>
              </a:gsLst>
              <a:lin ang="5400000" scaled="0"/>
            </a:gradFill>
            <a:ln w="19050" cap="flat">
              <a:solidFill>
                <a:srgbClr val="9D93A6"/>
              </a:solidFill>
              <a:prstDash val="solid"/>
              <a:round/>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1800"/>
              </a:lvl1pPr>
            </a:lstStyle>
            <a:p>
              <a:pPr/>
              <a:r>
                <a:t>objectA</a:t>
              </a:r>
            </a:p>
          </p:txBody>
        </p:sp>
        <p:sp>
          <p:nvSpPr>
            <p:cNvPr id="490" name="Shape 490"/>
            <p:cNvSpPr/>
            <p:nvPr/>
          </p:nvSpPr>
          <p:spPr>
            <a:xfrm>
              <a:off x="2449258" y="0"/>
              <a:ext cx="2136877" cy="1963119"/>
            </a:xfrm>
            <a:prstGeom prst="roundRect">
              <a:avLst>
                <a:gd name="adj" fmla="val 13474"/>
              </a:avLst>
            </a:prstGeom>
            <a:gradFill flip="none" rotWithShape="1">
              <a:gsLst>
                <a:gs pos="0">
                  <a:srgbClr val="F2FEDF">
                    <a:alpha val="93864"/>
                  </a:srgbClr>
                </a:gs>
                <a:gs pos="100000">
                  <a:srgbClr val="C7EA8F">
                    <a:alpha val="93864"/>
                  </a:srgbClr>
                </a:gs>
              </a:gsLst>
              <a:lin ang="5400000" scaled="0"/>
            </a:gradFill>
            <a:ln w="19050" cap="flat">
              <a:solidFill>
                <a:srgbClr val="B7CF87">
                  <a:alpha val="93864"/>
                </a:srgbClr>
              </a:solidFill>
              <a:prstDash val="solid"/>
              <a:round/>
            </a:ln>
            <a:effectLst/>
          </p:spPr>
          <p:txBody>
            <a:bodyPr wrap="square" lIns="50800" tIns="50800" rIns="50800" bIns="50800" numCol="1" anchor="ctr">
              <a:noAutofit/>
            </a:bodyPr>
            <a:lstStyle/>
            <a:p>
              <a:pPr>
                <a:defRPr sz="2400"/>
              </a:pPr>
            </a:p>
          </p:txBody>
        </p:sp>
        <p:sp>
          <p:nvSpPr>
            <p:cNvPr id="491" name="Shape 491"/>
            <p:cNvSpPr/>
            <p:nvPr/>
          </p:nvSpPr>
          <p:spPr>
            <a:xfrm>
              <a:off x="2615210" y="193349"/>
              <a:ext cx="1151916" cy="381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sz="1800"/>
              </a:lvl1pPr>
            </a:lstStyle>
            <a:p>
              <a:pPr/>
              <a:r>
                <a:t>Process B</a:t>
              </a:r>
            </a:p>
          </p:txBody>
        </p:sp>
        <p:sp>
          <p:nvSpPr>
            <p:cNvPr id="492" name="Shape 492"/>
            <p:cNvSpPr/>
            <p:nvPr/>
          </p:nvSpPr>
          <p:spPr>
            <a:xfrm>
              <a:off x="2825433" y="660963"/>
              <a:ext cx="1211226" cy="1033004"/>
            </a:xfrm>
            <a:prstGeom prst="ellipse">
              <a:avLst/>
            </a:prstGeom>
            <a:gradFill flip="none" rotWithShape="1">
              <a:gsLst>
                <a:gs pos="0">
                  <a:srgbClr val="FBFEFF"/>
                </a:gs>
                <a:gs pos="100000">
                  <a:srgbClr val="A0E9FC"/>
                </a:gs>
              </a:gsLst>
              <a:lin ang="5400000" scaled="0"/>
            </a:gradFill>
            <a:ln w="12700" cap="flat">
              <a:solidFill>
                <a:srgbClr val="71C0C8"/>
              </a:solidFill>
              <a:prstDash val="solid"/>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1800"/>
              </a:lvl1pPr>
            </a:lstStyle>
            <a:p>
              <a:pPr/>
              <a:r>
                <a:t>stubA</a:t>
              </a:r>
            </a:p>
          </p:txBody>
        </p:sp>
        <p:sp>
          <p:nvSpPr>
            <p:cNvPr id="493" name="Shape 493"/>
            <p:cNvSpPr/>
            <p:nvPr/>
          </p:nvSpPr>
          <p:spPr>
            <a:xfrm>
              <a:off x="5055903" y="1597488"/>
              <a:ext cx="2136878" cy="1963119"/>
            </a:xfrm>
            <a:prstGeom prst="roundRect">
              <a:avLst>
                <a:gd name="adj" fmla="val 13474"/>
              </a:avLst>
            </a:prstGeom>
            <a:gradFill flip="none" rotWithShape="1">
              <a:gsLst>
                <a:gs pos="0">
                  <a:srgbClr val="F2FEDF">
                    <a:alpha val="93864"/>
                  </a:srgbClr>
                </a:gs>
                <a:gs pos="100000">
                  <a:srgbClr val="C7EA8F">
                    <a:alpha val="93864"/>
                  </a:srgbClr>
                </a:gs>
              </a:gsLst>
              <a:lin ang="5400000" scaled="0"/>
            </a:gradFill>
            <a:ln w="19050" cap="flat">
              <a:solidFill>
                <a:srgbClr val="B7CF87">
                  <a:alpha val="93864"/>
                </a:srgbClr>
              </a:solidFill>
              <a:prstDash val="solid"/>
              <a:round/>
            </a:ln>
            <a:effectLst/>
          </p:spPr>
          <p:txBody>
            <a:bodyPr wrap="square" lIns="50800" tIns="50800" rIns="50800" bIns="50800" numCol="1" anchor="ctr">
              <a:noAutofit/>
            </a:bodyPr>
            <a:lstStyle/>
            <a:p>
              <a:pPr>
                <a:defRPr sz="2400"/>
              </a:pPr>
            </a:p>
          </p:txBody>
        </p:sp>
        <p:sp>
          <p:nvSpPr>
            <p:cNvPr id="494" name="Shape 494"/>
            <p:cNvSpPr/>
            <p:nvPr/>
          </p:nvSpPr>
          <p:spPr>
            <a:xfrm>
              <a:off x="5215569" y="1790837"/>
              <a:ext cx="1164489" cy="381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sz="1800"/>
              </a:lvl1pPr>
            </a:lstStyle>
            <a:p>
              <a:pPr/>
              <a:r>
                <a:t>Process C</a:t>
              </a:r>
            </a:p>
          </p:txBody>
        </p:sp>
        <p:sp>
          <p:nvSpPr>
            <p:cNvPr id="495" name="Shape 495"/>
            <p:cNvSpPr/>
            <p:nvPr/>
          </p:nvSpPr>
          <p:spPr>
            <a:xfrm>
              <a:off x="4754716" y="853053"/>
              <a:ext cx="639346" cy="639346"/>
            </a:xfrm>
            <a:prstGeom prst="line">
              <a:avLst/>
            </a:prstGeom>
            <a:noFill/>
            <a:ln w="25400" cap="flat">
              <a:solidFill>
                <a:schemeClr val="accent1">
                  <a:satOff val="-3355"/>
                  <a:lumOff val="26614"/>
                </a:schemeClr>
              </a:solidFill>
              <a:prstDash val="solid"/>
              <a:miter lim="400000"/>
              <a:tailEnd type="triangle" w="med" len="med"/>
            </a:ln>
            <a:effectLst/>
          </p:spPr>
          <p:txBody>
            <a:bodyPr wrap="square" lIns="50800" tIns="50800" rIns="50800" bIns="50800" numCol="1" anchor="ctr">
              <a:noAutofit/>
            </a:bodyPr>
            <a:lstStyle/>
            <a:p>
              <a:pPr>
                <a:defRPr sz="2400"/>
              </a:pPr>
            </a:p>
          </p:txBody>
        </p:sp>
        <p:sp>
          <p:nvSpPr>
            <p:cNvPr id="496" name="Shape 496"/>
            <p:cNvSpPr/>
            <p:nvPr/>
          </p:nvSpPr>
          <p:spPr>
            <a:xfrm>
              <a:off x="5212850" y="791059"/>
              <a:ext cx="1270331" cy="381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sz="1800"/>
              </a:lvl1pPr>
            </a:lstStyle>
            <a:p>
              <a:pPr/>
              <a:r>
                <a:t>Pass stubA</a:t>
              </a:r>
            </a:p>
          </p:txBody>
        </p:sp>
        <p:sp>
          <p:nvSpPr>
            <p:cNvPr id="497" name="Shape 497"/>
            <p:cNvSpPr/>
            <p:nvPr/>
          </p:nvSpPr>
          <p:spPr>
            <a:xfrm flipH="1">
              <a:off x="1673443" y="1203061"/>
              <a:ext cx="1154766" cy="1271936"/>
            </a:xfrm>
            <a:prstGeom prst="line">
              <a:avLst/>
            </a:prstGeom>
            <a:noFill/>
            <a:ln w="25400" cap="flat">
              <a:solidFill>
                <a:srgbClr val="000000"/>
              </a:solidFill>
              <a:prstDash val="solid"/>
              <a:miter lim="400000"/>
              <a:tailEnd type="triangle" w="med" len="med"/>
            </a:ln>
            <a:effectLst/>
          </p:spPr>
          <p:txBody>
            <a:bodyPr wrap="square" lIns="50800" tIns="50800" rIns="50800" bIns="50800" numCol="1" anchor="ctr">
              <a:noAutofit/>
            </a:bodyPr>
            <a:lstStyle/>
            <a:p>
              <a:pPr>
                <a:defRPr sz="2400"/>
              </a:pPr>
            </a:p>
          </p:txBody>
        </p:sp>
      </p:grpSp>
      <p:grpSp>
        <p:nvGrpSpPr>
          <p:cNvPr id="511" name="Group 511"/>
          <p:cNvGrpSpPr/>
          <p:nvPr/>
        </p:nvGrpSpPr>
        <p:grpSpPr>
          <a:xfrm>
            <a:off x="240697" y="5070733"/>
            <a:ext cx="7200803" cy="3403032"/>
            <a:chOff x="0" y="0"/>
            <a:chExt cx="7200801" cy="3403031"/>
          </a:xfrm>
        </p:grpSpPr>
        <p:sp>
          <p:nvSpPr>
            <p:cNvPr id="499" name="Shape 499"/>
            <p:cNvSpPr/>
            <p:nvPr/>
          </p:nvSpPr>
          <p:spPr>
            <a:xfrm>
              <a:off x="0" y="1439912"/>
              <a:ext cx="2136877" cy="1963120"/>
            </a:xfrm>
            <a:prstGeom prst="roundRect">
              <a:avLst>
                <a:gd name="adj" fmla="val 13474"/>
              </a:avLst>
            </a:prstGeom>
            <a:gradFill flip="none" rotWithShape="1">
              <a:gsLst>
                <a:gs pos="0">
                  <a:srgbClr val="F2FEDF">
                    <a:alpha val="93864"/>
                  </a:srgbClr>
                </a:gs>
                <a:gs pos="100000">
                  <a:srgbClr val="C7EA8F">
                    <a:alpha val="93864"/>
                  </a:srgbClr>
                </a:gs>
              </a:gsLst>
              <a:lin ang="5400000" scaled="0"/>
            </a:gradFill>
            <a:ln w="19050" cap="flat">
              <a:solidFill>
                <a:srgbClr val="B7CF87">
                  <a:alpha val="93864"/>
                </a:srgbClr>
              </a:solidFill>
              <a:prstDash val="solid"/>
              <a:round/>
            </a:ln>
            <a:effectLst/>
          </p:spPr>
          <p:txBody>
            <a:bodyPr wrap="square" lIns="50800" tIns="50800" rIns="50800" bIns="50800" numCol="1" anchor="ctr">
              <a:noAutofit/>
            </a:bodyPr>
            <a:lstStyle/>
            <a:p>
              <a:pPr>
                <a:defRPr sz="2400"/>
              </a:pPr>
            </a:p>
          </p:txBody>
        </p:sp>
        <p:sp>
          <p:nvSpPr>
            <p:cNvPr id="500" name="Shape 500"/>
            <p:cNvSpPr/>
            <p:nvPr/>
          </p:nvSpPr>
          <p:spPr>
            <a:xfrm>
              <a:off x="165952" y="1633261"/>
              <a:ext cx="1151916" cy="381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sz="1800"/>
              </a:lvl1pPr>
            </a:lstStyle>
            <a:p>
              <a:pPr/>
              <a:r>
                <a:t>Process A</a:t>
              </a:r>
            </a:p>
          </p:txBody>
        </p:sp>
        <p:sp>
          <p:nvSpPr>
            <p:cNvPr id="501" name="Shape 501"/>
            <p:cNvSpPr/>
            <p:nvPr/>
          </p:nvSpPr>
          <p:spPr>
            <a:xfrm>
              <a:off x="299925" y="2323187"/>
              <a:ext cx="1378177" cy="588382"/>
            </a:xfrm>
            <a:prstGeom prst="rect">
              <a:avLst/>
            </a:prstGeom>
            <a:gradFill flip="none" rotWithShape="1">
              <a:gsLst>
                <a:gs pos="0">
                  <a:srgbClr val="F0EAFA"/>
                </a:gs>
                <a:gs pos="100000">
                  <a:srgbClr val="BFABDF"/>
                </a:gs>
              </a:gsLst>
              <a:lin ang="5400000" scaled="0"/>
            </a:gradFill>
            <a:ln w="19050" cap="flat">
              <a:solidFill>
                <a:srgbClr val="9D93A6"/>
              </a:solidFill>
              <a:prstDash val="solid"/>
              <a:round/>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1800"/>
              </a:lvl1pPr>
            </a:lstStyle>
            <a:p>
              <a:pPr/>
              <a:r>
                <a:t>objectA</a:t>
              </a:r>
            </a:p>
          </p:txBody>
        </p:sp>
        <p:sp>
          <p:nvSpPr>
            <p:cNvPr id="502" name="Shape 502"/>
            <p:cNvSpPr/>
            <p:nvPr/>
          </p:nvSpPr>
          <p:spPr>
            <a:xfrm>
              <a:off x="2548134" y="0"/>
              <a:ext cx="2136878" cy="1963119"/>
            </a:xfrm>
            <a:prstGeom prst="roundRect">
              <a:avLst>
                <a:gd name="adj" fmla="val 13474"/>
              </a:avLst>
            </a:prstGeom>
            <a:gradFill flip="none" rotWithShape="1">
              <a:gsLst>
                <a:gs pos="0">
                  <a:srgbClr val="F2FEDF">
                    <a:alpha val="93864"/>
                  </a:srgbClr>
                </a:gs>
                <a:gs pos="100000">
                  <a:srgbClr val="C7EA8F">
                    <a:alpha val="93864"/>
                  </a:srgbClr>
                </a:gs>
              </a:gsLst>
              <a:lin ang="5400000" scaled="0"/>
            </a:gradFill>
            <a:ln w="19050" cap="flat">
              <a:solidFill>
                <a:srgbClr val="B7CF87">
                  <a:alpha val="93864"/>
                </a:srgbClr>
              </a:solidFill>
              <a:prstDash val="solid"/>
              <a:round/>
            </a:ln>
            <a:effectLst/>
          </p:spPr>
          <p:txBody>
            <a:bodyPr wrap="square" lIns="50800" tIns="50800" rIns="50800" bIns="50800" numCol="1" anchor="ctr">
              <a:noAutofit/>
            </a:bodyPr>
            <a:lstStyle/>
            <a:p>
              <a:pPr>
                <a:defRPr sz="2400"/>
              </a:pPr>
            </a:p>
          </p:txBody>
        </p:sp>
        <p:sp>
          <p:nvSpPr>
            <p:cNvPr id="503" name="Shape 503"/>
            <p:cNvSpPr/>
            <p:nvPr/>
          </p:nvSpPr>
          <p:spPr>
            <a:xfrm>
              <a:off x="2714086" y="193349"/>
              <a:ext cx="1151917" cy="381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sz="1800"/>
              </a:lvl1pPr>
            </a:lstStyle>
            <a:p>
              <a:pPr/>
              <a:r>
                <a:t>Process B</a:t>
              </a:r>
            </a:p>
          </p:txBody>
        </p:sp>
        <p:sp>
          <p:nvSpPr>
            <p:cNvPr id="504" name="Shape 504"/>
            <p:cNvSpPr/>
            <p:nvPr/>
          </p:nvSpPr>
          <p:spPr>
            <a:xfrm>
              <a:off x="2924310" y="660963"/>
              <a:ext cx="1211225" cy="1033004"/>
            </a:xfrm>
            <a:prstGeom prst="ellipse">
              <a:avLst/>
            </a:prstGeom>
            <a:gradFill flip="none" rotWithShape="1">
              <a:gsLst>
                <a:gs pos="0">
                  <a:srgbClr val="FBFEFF"/>
                </a:gs>
                <a:gs pos="100000">
                  <a:srgbClr val="A0E9FC"/>
                </a:gs>
              </a:gsLst>
              <a:lin ang="5400000" scaled="0"/>
            </a:gradFill>
            <a:ln w="12700" cap="flat">
              <a:solidFill>
                <a:srgbClr val="71C0C8"/>
              </a:solidFill>
              <a:prstDash val="solid"/>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1800"/>
              </a:lvl1pPr>
            </a:lstStyle>
            <a:p>
              <a:pPr/>
              <a:r>
                <a:t>stubA</a:t>
              </a:r>
            </a:p>
          </p:txBody>
        </p:sp>
        <p:sp>
          <p:nvSpPr>
            <p:cNvPr id="505" name="Shape 505"/>
            <p:cNvSpPr/>
            <p:nvPr/>
          </p:nvSpPr>
          <p:spPr>
            <a:xfrm>
              <a:off x="5063925" y="1439912"/>
              <a:ext cx="2136877" cy="1963120"/>
            </a:xfrm>
            <a:prstGeom prst="roundRect">
              <a:avLst>
                <a:gd name="adj" fmla="val 13474"/>
              </a:avLst>
            </a:prstGeom>
            <a:gradFill flip="none" rotWithShape="1">
              <a:gsLst>
                <a:gs pos="0">
                  <a:srgbClr val="F2FEDF">
                    <a:alpha val="93864"/>
                  </a:srgbClr>
                </a:gs>
                <a:gs pos="100000">
                  <a:srgbClr val="C7EA8F">
                    <a:alpha val="93864"/>
                  </a:srgbClr>
                </a:gs>
              </a:gsLst>
              <a:lin ang="5400000" scaled="0"/>
            </a:gradFill>
            <a:ln w="19050" cap="flat">
              <a:solidFill>
                <a:srgbClr val="B7CF87">
                  <a:alpha val="93864"/>
                </a:srgbClr>
              </a:solidFill>
              <a:prstDash val="solid"/>
              <a:round/>
            </a:ln>
            <a:effectLst/>
          </p:spPr>
          <p:txBody>
            <a:bodyPr wrap="square" lIns="50800" tIns="50800" rIns="50800" bIns="50800" numCol="1" anchor="ctr">
              <a:noAutofit/>
            </a:bodyPr>
            <a:lstStyle/>
            <a:p>
              <a:pPr>
                <a:defRPr sz="2400"/>
              </a:pPr>
            </a:p>
          </p:txBody>
        </p:sp>
        <p:sp>
          <p:nvSpPr>
            <p:cNvPr id="506" name="Shape 506"/>
            <p:cNvSpPr/>
            <p:nvPr/>
          </p:nvSpPr>
          <p:spPr>
            <a:xfrm>
              <a:off x="5223590" y="1633261"/>
              <a:ext cx="1164490" cy="381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sz="1800"/>
              </a:lvl1pPr>
            </a:lstStyle>
            <a:p>
              <a:pPr/>
              <a:r>
                <a:t>Process C</a:t>
              </a:r>
            </a:p>
          </p:txBody>
        </p:sp>
        <p:sp>
          <p:nvSpPr>
            <p:cNvPr id="507" name="Shape 507"/>
            <p:cNvSpPr/>
            <p:nvPr/>
          </p:nvSpPr>
          <p:spPr>
            <a:xfrm flipH="1">
              <a:off x="1701316" y="1402434"/>
              <a:ext cx="1214945" cy="1214945"/>
            </a:xfrm>
            <a:prstGeom prst="line">
              <a:avLst/>
            </a:prstGeom>
            <a:noFill/>
            <a:ln w="25400" cap="flat">
              <a:solidFill>
                <a:srgbClr val="000000"/>
              </a:solidFill>
              <a:prstDash val="solid"/>
              <a:miter lim="400000"/>
              <a:tailEnd type="triangle" w="med" len="med"/>
            </a:ln>
            <a:effectLst/>
          </p:spPr>
          <p:txBody>
            <a:bodyPr wrap="square" lIns="50800" tIns="50800" rIns="50800" bIns="50800" numCol="1" anchor="ctr">
              <a:noAutofit/>
            </a:bodyPr>
            <a:lstStyle/>
            <a:p>
              <a:pPr>
                <a:defRPr sz="2400"/>
              </a:pPr>
            </a:p>
          </p:txBody>
        </p:sp>
        <p:sp>
          <p:nvSpPr>
            <p:cNvPr id="508" name="Shape 508"/>
            <p:cNvSpPr/>
            <p:nvPr/>
          </p:nvSpPr>
          <p:spPr>
            <a:xfrm>
              <a:off x="5386203" y="2100876"/>
              <a:ext cx="1211226" cy="1033005"/>
            </a:xfrm>
            <a:prstGeom prst="ellipse">
              <a:avLst/>
            </a:prstGeom>
            <a:gradFill flip="none" rotWithShape="1">
              <a:gsLst>
                <a:gs pos="0">
                  <a:srgbClr val="FBFEFF"/>
                </a:gs>
                <a:gs pos="100000">
                  <a:srgbClr val="A0E9FC"/>
                </a:gs>
              </a:gsLst>
              <a:lin ang="5400000" scaled="0"/>
            </a:gradFill>
            <a:ln w="12700" cap="flat">
              <a:solidFill>
                <a:srgbClr val="71C0C8"/>
              </a:solidFill>
              <a:prstDash val="solid"/>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1800"/>
              </a:lvl1pPr>
            </a:lstStyle>
            <a:p>
              <a:pPr/>
              <a:r>
                <a:t>stubA</a:t>
              </a:r>
            </a:p>
          </p:txBody>
        </p:sp>
        <p:sp>
          <p:nvSpPr>
            <p:cNvPr id="509" name="Shape 509"/>
            <p:cNvSpPr/>
            <p:nvPr/>
          </p:nvSpPr>
          <p:spPr>
            <a:xfrm flipH="1" flipV="1">
              <a:off x="4178666" y="1177465"/>
              <a:ext cx="1283613" cy="1283613"/>
            </a:xfrm>
            <a:prstGeom prst="line">
              <a:avLst/>
            </a:prstGeom>
            <a:noFill/>
            <a:ln w="25400" cap="flat">
              <a:solidFill>
                <a:srgbClr val="000000"/>
              </a:solidFill>
              <a:prstDash val="solid"/>
              <a:miter lim="400000"/>
              <a:tailEnd type="triangle" w="med" len="med"/>
            </a:ln>
            <a:effectLst/>
          </p:spPr>
          <p:txBody>
            <a:bodyPr wrap="square" lIns="50800" tIns="50800" rIns="50800" bIns="50800" numCol="1" anchor="ctr">
              <a:noAutofit/>
            </a:bodyPr>
            <a:lstStyle/>
            <a:p>
              <a:pPr>
                <a:defRPr sz="2400"/>
              </a:pPr>
            </a:p>
          </p:txBody>
        </p:sp>
        <p:sp>
          <p:nvSpPr>
            <p:cNvPr id="510" name="Shape 510"/>
            <p:cNvSpPr/>
            <p:nvPr/>
          </p:nvSpPr>
          <p:spPr>
            <a:xfrm>
              <a:off x="2874849" y="2807107"/>
              <a:ext cx="876225" cy="381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sz="1800"/>
              </a:lvl1pPr>
            </a:lstStyle>
            <a:p>
              <a:pPr/>
              <a:r>
                <a:t>zig-zag</a:t>
              </a:r>
            </a:p>
          </p:txBody>
        </p:sp>
      </p:grpSp>
      <p:grpSp>
        <p:nvGrpSpPr>
          <p:cNvPr id="521" name="Group 521"/>
          <p:cNvGrpSpPr/>
          <p:nvPr/>
        </p:nvGrpSpPr>
        <p:grpSpPr>
          <a:xfrm>
            <a:off x="1303271" y="2252560"/>
            <a:ext cx="4602179" cy="2582096"/>
            <a:chOff x="0" y="0"/>
            <a:chExt cx="4602178" cy="2582094"/>
          </a:xfrm>
        </p:grpSpPr>
        <p:sp>
          <p:nvSpPr>
            <p:cNvPr id="512" name="Shape 512"/>
            <p:cNvSpPr/>
            <p:nvPr/>
          </p:nvSpPr>
          <p:spPr>
            <a:xfrm>
              <a:off x="0" y="0"/>
              <a:ext cx="2136877" cy="1963119"/>
            </a:xfrm>
            <a:prstGeom prst="roundRect">
              <a:avLst>
                <a:gd name="adj" fmla="val 13474"/>
              </a:avLst>
            </a:prstGeom>
            <a:gradFill flip="none" rotWithShape="1">
              <a:gsLst>
                <a:gs pos="0">
                  <a:srgbClr val="F2FEDF">
                    <a:alpha val="93864"/>
                  </a:srgbClr>
                </a:gs>
                <a:gs pos="100000">
                  <a:srgbClr val="C7EA8F">
                    <a:alpha val="93864"/>
                  </a:srgbClr>
                </a:gs>
              </a:gsLst>
              <a:lin ang="5400000" scaled="0"/>
            </a:gradFill>
            <a:ln w="19050" cap="flat">
              <a:solidFill>
                <a:srgbClr val="B7CF87">
                  <a:alpha val="93864"/>
                </a:srgbClr>
              </a:solidFill>
              <a:prstDash val="solid"/>
              <a:round/>
            </a:ln>
            <a:effectLst/>
          </p:spPr>
          <p:txBody>
            <a:bodyPr wrap="square" lIns="50800" tIns="50800" rIns="50800" bIns="50800" numCol="1" anchor="ctr">
              <a:noAutofit/>
            </a:bodyPr>
            <a:lstStyle/>
            <a:p>
              <a:pPr>
                <a:defRPr sz="2400"/>
              </a:pPr>
            </a:p>
          </p:txBody>
        </p:sp>
        <p:sp>
          <p:nvSpPr>
            <p:cNvPr id="513" name="Shape 513"/>
            <p:cNvSpPr/>
            <p:nvPr/>
          </p:nvSpPr>
          <p:spPr>
            <a:xfrm>
              <a:off x="165952" y="193349"/>
              <a:ext cx="1151916" cy="381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sz="1800"/>
              </a:lvl1pPr>
            </a:lstStyle>
            <a:p>
              <a:pPr/>
              <a:r>
                <a:t>Process A</a:t>
              </a:r>
            </a:p>
          </p:txBody>
        </p:sp>
        <p:sp>
          <p:nvSpPr>
            <p:cNvPr id="514" name="Shape 514"/>
            <p:cNvSpPr/>
            <p:nvPr/>
          </p:nvSpPr>
          <p:spPr>
            <a:xfrm>
              <a:off x="299925" y="883275"/>
              <a:ext cx="1378177" cy="588382"/>
            </a:xfrm>
            <a:prstGeom prst="rect">
              <a:avLst/>
            </a:prstGeom>
            <a:gradFill flip="none" rotWithShape="1">
              <a:gsLst>
                <a:gs pos="0">
                  <a:srgbClr val="F0EAFA"/>
                </a:gs>
                <a:gs pos="100000">
                  <a:srgbClr val="BFABDF"/>
                </a:gs>
              </a:gsLst>
              <a:lin ang="5400000" scaled="0"/>
            </a:gradFill>
            <a:ln w="19050" cap="flat">
              <a:solidFill>
                <a:srgbClr val="9D93A6"/>
              </a:solidFill>
              <a:prstDash val="solid"/>
              <a:round/>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1800"/>
              </a:lvl1pPr>
            </a:lstStyle>
            <a:p>
              <a:pPr/>
              <a:r>
                <a:t>objectA</a:t>
              </a:r>
            </a:p>
          </p:txBody>
        </p:sp>
        <p:sp>
          <p:nvSpPr>
            <p:cNvPr id="515" name="Shape 515"/>
            <p:cNvSpPr/>
            <p:nvPr/>
          </p:nvSpPr>
          <p:spPr>
            <a:xfrm>
              <a:off x="2465301" y="0"/>
              <a:ext cx="2136878" cy="1963119"/>
            </a:xfrm>
            <a:prstGeom prst="roundRect">
              <a:avLst>
                <a:gd name="adj" fmla="val 13474"/>
              </a:avLst>
            </a:prstGeom>
            <a:gradFill flip="none" rotWithShape="1">
              <a:gsLst>
                <a:gs pos="0">
                  <a:srgbClr val="F2FEDF">
                    <a:alpha val="93864"/>
                  </a:srgbClr>
                </a:gs>
                <a:gs pos="100000">
                  <a:srgbClr val="C7EA8F">
                    <a:alpha val="93864"/>
                  </a:srgbClr>
                </a:gs>
              </a:gsLst>
              <a:lin ang="5400000" scaled="0"/>
            </a:gradFill>
            <a:ln w="19050" cap="flat">
              <a:solidFill>
                <a:srgbClr val="B7CF87">
                  <a:alpha val="93864"/>
                </a:srgbClr>
              </a:solidFill>
              <a:prstDash val="solid"/>
              <a:round/>
            </a:ln>
            <a:effectLst/>
          </p:spPr>
          <p:txBody>
            <a:bodyPr wrap="square" lIns="50800" tIns="50800" rIns="50800" bIns="50800" numCol="1" anchor="ctr">
              <a:noAutofit/>
            </a:bodyPr>
            <a:lstStyle/>
            <a:p>
              <a:pPr>
                <a:defRPr sz="2400"/>
              </a:pPr>
            </a:p>
          </p:txBody>
        </p:sp>
        <p:sp>
          <p:nvSpPr>
            <p:cNvPr id="516" name="Shape 516"/>
            <p:cNvSpPr/>
            <p:nvPr/>
          </p:nvSpPr>
          <p:spPr>
            <a:xfrm>
              <a:off x="2631253" y="193349"/>
              <a:ext cx="1151917" cy="381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sz="1800"/>
              </a:lvl1pPr>
            </a:lstStyle>
            <a:p>
              <a:pPr/>
              <a:r>
                <a:t>Process B</a:t>
              </a:r>
            </a:p>
          </p:txBody>
        </p:sp>
        <p:sp>
          <p:nvSpPr>
            <p:cNvPr id="517" name="Shape 517"/>
            <p:cNvSpPr/>
            <p:nvPr/>
          </p:nvSpPr>
          <p:spPr>
            <a:xfrm>
              <a:off x="2841477" y="660963"/>
              <a:ext cx="1211225" cy="1033004"/>
            </a:xfrm>
            <a:prstGeom prst="ellipse">
              <a:avLst/>
            </a:prstGeom>
            <a:gradFill flip="none" rotWithShape="1">
              <a:gsLst>
                <a:gs pos="0">
                  <a:srgbClr val="FBFEFF"/>
                </a:gs>
                <a:gs pos="100000">
                  <a:srgbClr val="A0E9FC"/>
                </a:gs>
              </a:gsLst>
              <a:lin ang="5400000" scaled="0"/>
            </a:gradFill>
            <a:ln w="12700" cap="flat">
              <a:solidFill>
                <a:srgbClr val="71C0C8"/>
              </a:solidFill>
              <a:prstDash val="solid"/>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1800"/>
              </a:lvl1pPr>
            </a:lstStyle>
            <a:p>
              <a:pPr/>
              <a:r>
                <a:t>stubA</a:t>
              </a:r>
            </a:p>
          </p:txBody>
        </p:sp>
        <p:sp>
          <p:nvSpPr>
            <p:cNvPr id="518" name="Shape 518"/>
            <p:cNvSpPr/>
            <p:nvPr/>
          </p:nvSpPr>
          <p:spPr>
            <a:xfrm flipH="1">
              <a:off x="1649414" y="2086869"/>
              <a:ext cx="1223925" cy="1"/>
            </a:xfrm>
            <a:prstGeom prst="line">
              <a:avLst/>
            </a:prstGeom>
            <a:noFill/>
            <a:ln w="25400" cap="flat">
              <a:solidFill>
                <a:schemeClr val="accent1">
                  <a:satOff val="-3355"/>
                  <a:lumOff val="26614"/>
                </a:schemeClr>
              </a:solidFill>
              <a:prstDash val="solid"/>
              <a:miter lim="400000"/>
              <a:tailEnd type="triangle" w="med" len="med"/>
            </a:ln>
            <a:effectLst/>
          </p:spPr>
          <p:txBody>
            <a:bodyPr wrap="square" lIns="50800" tIns="50800" rIns="50800" bIns="50800" numCol="1" anchor="ctr">
              <a:noAutofit/>
            </a:bodyPr>
            <a:lstStyle/>
            <a:p>
              <a:pPr>
                <a:defRPr sz="2400"/>
              </a:pPr>
            </a:p>
          </p:txBody>
        </p:sp>
        <p:sp>
          <p:nvSpPr>
            <p:cNvPr id="519" name="Shape 519"/>
            <p:cNvSpPr/>
            <p:nvPr/>
          </p:nvSpPr>
          <p:spPr>
            <a:xfrm>
              <a:off x="1763471" y="2201094"/>
              <a:ext cx="1270331" cy="381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sz="1800"/>
              </a:lvl1pPr>
            </a:lstStyle>
            <a:p>
              <a:pPr/>
              <a:r>
                <a:t>Pass stubA</a:t>
              </a:r>
            </a:p>
          </p:txBody>
        </p:sp>
        <p:sp>
          <p:nvSpPr>
            <p:cNvPr id="520" name="Shape 520"/>
            <p:cNvSpPr/>
            <p:nvPr/>
          </p:nvSpPr>
          <p:spPr>
            <a:xfrm flipH="1" flipV="1">
              <a:off x="1701316" y="1136261"/>
              <a:ext cx="1120122" cy="1"/>
            </a:xfrm>
            <a:prstGeom prst="line">
              <a:avLst/>
            </a:prstGeom>
            <a:noFill/>
            <a:ln w="25400" cap="flat">
              <a:solidFill>
                <a:srgbClr val="000000"/>
              </a:solidFill>
              <a:prstDash val="solid"/>
              <a:miter lim="400000"/>
              <a:tailEnd type="triangle" w="med" len="med"/>
            </a:ln>
            <a:effectLst/>
          </p:spPr>
          <p:txBody>
            <a:bodyPr wrap="square" lIns="50800" tIns="50800" rIns="50800" bIns="50800" numCol="1" anchor="ctr">
              <a:noAutofit/>
            </a:bodyPr>
            <a:lstStyle/>
            <a:p>
              <a:pPr>
                <a:defRPr sz="2400"/>
              </a:pPr>
            </a:p>
          </p:txBody>
        </p:sp>
      </p:grpSp>
      <p:grpSp>
        <p:nvGrpSpPr>
          <p:cNvPr id="529" name="Group 529"/>
          <p:cNvGrpSpPr/>
          <p:nvPr/>
        </p:nvGrpSpPr>
        <p:grpSpPr>
          <a:xfrm>
            <a:off x="1303271" y="6544681"/>
            <a:ext cx="4602179" cy="1963119"/>
            <a:chOff x="0" y="0"/>
            <a:chExt cx="4602178" cy="1963118"/>
          </a:xfrm>
        </p:grpSpPr>
        <p:sp>
          <p:nvSpPr>
            <p:cNvPr id="522" name="Shape 522"/>
            <p:cNvSpPr/>
            <p:nvPr/>
          </p:nvSpPr>
          <p:spPr>
            <a:xfrm>
              <a:off x="0" y="0"/>
              <a:ext cx="2136877" cy="1963119"/>
            </a:xfrm>
            <a:prstGeom prst="roundRect">
              <a:avLst>
                <a:gd name="adj" fmla="val 13474"/>
              </a:avLst>
            </a:prstGeom>
            <a:gradFill flip="none" rotWithShape="1">
              <a:gsLst>
                <a:gs pos="0">
                  <a:srgbClr val="F2FEDF">
                    <a:alpha val="93864"/>
                  </a:srgbClr>
                </a:gs>
                <a:gs pos="100000">
                  <a:srgbClr val="C7EA8F">
                    <a:alpha val="93864"/>
                  </a:srgbClr>
                </a:gs>
              </a:gsLst>
              <a:lin ang="5400000" scaled="0"/>
            </a:gradFill>
            <a:ln w="19050" cap="flat">
              <a:solidFill>
                <a:srgbClr val="B7CF87">
                  <a:alpha val="93864"/>
                </a:srgbClr>
              </a:solidFill>
              <a:prstDash val="solid"/>
              <a:round/>
            </a:ln>
            <a:effectLst/>
          </p:spPr>
          <p:txBody>
            <a:bodyPr wrap="square" lIns="50800" tIns="50800" rIns="50800" bIns="50800" numCol="1" anchor="ctr">
              <a:noAutofit/>
            </a:bodyPr>
            <a:lstStyle/>
            <a:p>
              <a:pPr>
                <a:defRPr sz="2400"/>
              </a:pPr>
            </a:p>
          </p:txBody>
        </p:sp>
        <p:sp>
          <p:nvSpPr>
            <p:cNvPr id="523" name="Shape 523"/>
            <p:cNvSpPr/>
            <p:nvPr/>
          </p:nvSpPr>
          <p:spPr>
            <a:xfrm>
              <a:off x="165952" y="193349"/>
              <a:ext cx="1151916" cy="381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sz="1800"/>
              </a:lvl1pPr>
            </a:lstStyle>
            <a:p>
              <a:pPr/>
              <a:r>
                <a:t>Process A</a:t>
              </a:r>
            </a:p>
          </p:txBody>
        </p:sp>
        <p:sp>
          <p:nvSpPr>
            <p:cNvPr id="524" name="Shape 524"/>
            <p:cNvSpPr/>
            <p:nvPr/>
          </p:nvSpPr>
          <p:spPr>
            <a:xfrm>
              <a:off x="299925" y="883275"/>
              <a:ext cx="1378177" cy="588382"/>
            </a:xfrm>
            <a:prstGeom prst="rect">
              <a:avLst/>
            </a:prstGeom>
            <a:gradFill flip="none" rotWithShape="1">
              <a:gsLst>
                <a:gs pos="0">
                  <a:srgbClr val="F0EAFA"/>
                </a:gs>
                <a:gs pos="100000">
                  <a:srgbClr val="BFABDF"/>
                </a:gs>
              </a:gsLst>
              <a:lin ang="5400000" scaled="0"/>
            </a:gradFill>
            <a:ln w="19050" cap="flat">
              <a:solidFill>
                <a:srgbClr val="9D93A6"/>
              </a:solidFill>
              <a:prstDash val="solid"/>
              <a:round/>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1800"/>
              </a:lvl1pPr>
            </a:lstStyle>
            <a:p>
              <a:pPr/>
              <a:r>
                <a:t>objectA</a:t>
              </a:r>
            </a:p>
          </p:txBody>
        </p:sp>
        <p:sp>
          <p:nvSpPr>
            <p:cNvPr id="525" name="Shape 525"/>
            <p:cNvSpPr/>
            <p:nvPr/>
          </p:nvSpPr>
          <p:spPr>
            <a:xfrm>
              <a:off x="2465301" y="0"/>
              <a:ext cx="2136878" cy="1963119"/>
            </a:xfrm>
            <a:prstGeom prst="roundRect">
              <a:avLst>
                <a:gd name="adj" fmla="val 13474"/>
              </a:avLst>
            </a:prstGeom>
            <a:gradFill flip="none" rotWithShape="1">
              <a:gsLst>
                <a:gs pos="0">
                  <a:srgbClr val="F2FEDF">
                    <a:alpha val="93864"/>
                  </a:srgbClr>
                </a:gs>
                <a:gs pos="100000">
                  <a:srgbClr val="C7EA8F">
                    <a:alpha val="93864"/>
                  </a:srgbClr>
                </a:gs>
              </a:gsLst>
              <a:lin ang="5400000" scaled="0"/>
            </a:gradFill>
            <a:ln w="19050" cap="flat">
              <a:solidFill>
                <a:srgbClr val="B7CF87">
                  <a:alpha val="93864"/>
                </a:srgbClr>
              </a:solidFill>
              <a:prstDash val="solid"/>
              <a:round/>
            </a:ln>
            <a:effectLst/>
          </p:spPr>
          <p:txBody>
            <a:bodyPr wrap="square" lIns="50800" tIns="50800" rIns="50800" bIns="50800" numCol="1" anchor="ctr">
              <a:noAutofit/>
            </a:bodyPr>
            <a:lstStyle/>
            <a:p>
              <a:pPr>
                <a:defRPr sz="2400"/>
              </a:pPr>
            </a:p>
          </p:txBody>
        </p:sp>
        <p:sp>
          <p:nvSpPr>
            <p:cNvPr id="526" name="Shape 526"/>
            <p:cNvSpPr/>
            <p:nvPr/>
          </p:nvSpPr>
          <p:spPr>
            <a:xfrm>
              <a:off x="2631253" y="193349"/>
              <a:ext cx="1151917" cy="381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sz="1800"/>
              </a:lvl1pPr>
            </a:lstStyle>
            <a:p>
              <a:pPr/>
              <a:r>
                <a:t>Process B</a:t>
              </a:r>
            </a:p>
          </p:txBody>
        </p:sp>
        <p:sp>
          <p:nvSpPr>
            <p:cNvPr id="527" name="Shape 527"/>
            <p:cNvSpPr/>
            <p:nvPr/>
          </p:nvSpPr>
          <p:spPr>
            <a:xfrm>
              <a:off x="2841477" y="660963"/>
              <a:ext cx="1211225" cy="1033004"/>
            </a:xfrm>
            <a:prstGeom prst="ellipse">
              <a:avLst/>
            </a:prstGeom>
            <a:gradFill flip="none" rotWithShape="1">
              <a:gsLst>
                <a:gs pos="0">
                  <a:srgbClr val="FBFEFF"/>
                </a:gs>
                <a:gs pos="100000">
                  <a:srgbClr val="A0E9FC"/>
                </a:gs>
              </a:gsLst>
              <a:lin ang="5400000" scaled="0"/>
            </a:gradFill>
            <a:ln w="12700" cap="flat">
              <a:solidFill>
                <a:srgbClr val="71C0C8"/>
              </a:solidFill>
              <a:prstDash val="solid"/>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1800"/>
              </a:lvl1pPr>
            </a:lstStyle>
            <a:p>
              <a:pPr/>
              <a:r>
                <a:t>stubA</a:t>
              </a:r>
            </a:p>
          </p:txBody>
        </p:sp>
        <p:sp>
          <p:nvSpPr>
            <p:cNvPr id="528" name="Shape 528"/>
            <p:cNvSpPr/>
            <p:nvPr/>
          </p:nvSpPr>
          <p:spPr>
            <a:xfrm flipH="1" flipV="1">
              <a:off x="1701316" y="1136261"/>
              <a:ext cx="1120122" cy="1"/>
            </a:xfrm>
            <a:prstGeom prst="line">
              <a:avLst/>
            </a:prstGeom>
            <a:noFill/>
            <a:ln w="25400" cap="flat">
              <a:solidFill>
                <a:srgbClr val="000000"/>
              </a:solidFill>
              <a:prstDash val="solid"/>
              <a:miter lim="400000"/>
              <a:tailEnd type="triangle" w="med" len="med"/>
            </a:ln>
            <a:effectLst/>
          </p:spPr>
          <p:txBody>
            <a:bodyPr wrap="square" lIns="50800" tIns="50800" rIns="50800" bIns="50800" numCol="1" anchor="ctr">
              <a:noAutofit/>
            </a:bodyPr>
            <a:lstStyle/>
            <a:p>
              <a:pPr>
                <a:defRPr sz="2400"/>
              </a:pPr>
            </a:p>
          </p:txBody>
        </p:sp>
      </p:grpSp>
      <p:grpSp>
        <p:nvGrpSpPr>
          <p:cNvPr id="541" name="Group 541"/>
          <p:cNvGrpSpPr/>
          <p:nvPr/>
        </p:nvGrpSpPr>
        <p:grpSpPr>
          <a:xfrm>
            <a:off x="240697" y="5071444"/>
            <a:ext cx="7200803" cy="3401610"/>
            <a:chOff x="0" y="0"/>
            <a:chExt cx="7200801" cy="3401608"/>
          </a:xfrm>
        </p:grpSpPr>
        <p:sp>
          <p:nvSpPr>
            <p:cNvPr id="530" name="Shape 530"/>
            <p:cNvSpPr/>
            <p:nvPr/>
          </p:nvSpPr>
          <p:spPr>
            <a:xfrm>
              <a:off x="0" y="1438490"/>
              <a:ext cx="2136877" cy="1963119"/>
            </a:xfrm>
            <a:prstGeom prst="roundRect">
              <a:avLst>
                <a:gd name="adj" fmla="val 13474"/>
              </a:avLst>
            </a:prstGeom>
            <a:gradFill flip="none" rotWithShape="1">
              <a:gsLst>
                <a:gs pos="0">
                  <a:srgbClr val="F2FEDF">
                    <a:alpha val="93864"/>
                  </a:srgbClr>
                </a:gs>
                <a:gs pos="100000">
                  <a:srgbClr val="C7EA8F">
                    <a:alpha val="93864"/>
                  </a:srgbClr>
                </a:gs>
              </a:gsLst>
              <a:lin ang="5400000" scaled="0"/>
            </a:gradFill>
            <a:ln w="19050" cap="flat">
              <a:solidFill>
                <a:srgbClr val="B7CF87">
                  <a:alpha val="93864"/>
                </a:srgbClr>
              </a:solidFill>
              <a:prstDash val="solid"/>
              <a:round/>
            </a:ln>
            <a:effectLst/>
          </p:spPr>
          <p:txBody>
            <a:bodyPr wrap="square" lIns="50800" tIns="50800" rIns="50800" bIns="50800" numCol="1" anchor="ctr">
              <a:noAutofit/>
            </a:bodyPr>
            <a:lstStyle/>
            <a:p>
              <a:pPr>
                <a:defRPr sz="2400"/>
              </a:pPr>
            </a:p>
          </p:txBody>
        </p:sp>
        <p:sp>
          <p:nvSpPr>
            <p:cNvPr id="531" name="Shape 531"/>
            <p:cNvSpPr/>
            <p:nvPr/>
          </p:nvSpPr>
          <p:spPr>
            <a:xfrm>
              <a:off x="165952" y="1631838"/>
              <a:ext cx="1151916" cy="381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sz="1800"/>
              </a:lvl1pPr>
            </a:lstStyle>
            <a:p>
              <a:pPr/>
              <a:r>
                <a:t>Process A</a:t>
              </a:r>
            </a:p>
          </p:txBody>
        </p:sp>
        <p:sp>
          <p:nvSpPr>
            <p:cNvPr id="532" name="Shape 532"/>
            <p:cNvSpPr/>
            <p:nvPr/>
          </p:nvSpPr>
          <p:spPr>
            <a:xfrm>
              <a:off x="299925" y="2321765"/>
              <a:ext cx="1378177" cy="588382"/>
            </a:xfrm>
            <a:prstGeom prst="rect">
              <a:avLst/>
            </a:prstGeom>
            <a:gradFill flip="none" rotWithShape="1">
              <a:gsLst>
                <a:gs pos="0">
                  <a:srgbClr val="F0EAFA"/>
                </a:gs>
                <a:gs pos="100000">
                  <a:srgbClr val="BFABDF"/>
                </a:gs>
              </a:gsLst>
              <a:lin ang="5400000" scaled="0"/>
            </a:gradFill>
            <a:ln w="19050" cap="flat">
              <a:solidFill>
                <a:srgbClr val="9D93A6"/>
              </a:solidFill>
              <a:prstDash val="solid"/>
              <a:round/>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1800"/>
              </a:lvl1pPr>
            </a:lstStyle>
            <a:p>
              <a:pPr/>
              <a:r>
                <a:t>objectA</a:t>
              </a:r>
            </a:p>
          </p:txBody>
        </p:sp>
        <p:sp>
          <p:nvSpPr>
            <p:cNvPr id="533" name="Shape 533"/>
            <p:cNvSpPr/>
            <p:nvPr/>
          </p:nvSpPr>
          <p:spPr>
            <a:xfrm>
              <a:off x="2616557" y="0"/>
              <a:ext cx="2136878" cy="1963119"/>
            </a:xfrm>
            <a:prstGeom prst="roundRect">
              <a:avLst>
                <a:gd name="adj" fmla="val 13474"/>
              </a:avLst>
            </a:prstGeom>
            <a:gradFill flip="none" rotWithShape="1">
              <a:gsLst>
                <a:gs pos="0">
                  <a:srgbClr val="F2FEDF">
                    <a:alpha val="93864"/>
                  </a:srgbClr>
                </a:gs>
                <a:gs pos="100000">
                  <a:srgbClr val="C7EA8F">
                    <a:alpha val="93864"/>
                  </a:srgbClr>
                </a:gs>
              </a:gsLst>
              <a:lin ang="5400000" scaled="0"/>
            </a:gradFill>
            <a:ln w="19050" cap="flat">
              <a:solidFill>
                <a:srgbClr val="B7CF87">
                  <a:alpha val="93864"/>
                </a:srgbClr>
              </a:solidFill>
              <a:prstDash val="solid"/>
              <a:round/>
            </a:ln>
            <a:effectLst/>
          </p:spPr>
          <p:txBody>
            <a:bodyPr wrap="square" lIns="50800" tIns="50800" rIns="50800" bIns="50800" numCol="1" anchor="ctr">
              <a:noAutofit/>
            </a:bodyPr>
            <a:lstStyle/>
            <a:p>
              <a:pPr>
                <a:defRPr sz="2400"/>
              </a:pPr>
            </a:p>
          </p:txBody>
        </p:sp>
        <p:sp>
          <p:nvSpPr>
            <p:cNvPr id="534" name="Shape 534"/>
            <p:cNvSpPr/>
            <p:nvPr/>
          </p:nvSpPr>
          <p:spPr>
            <a:xfrm>
              <a:off x="2782510" y="193349"/>
              <a:ext cx="1151916" cy="381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sz="1800"/>
              </a:lvl1pPr>
            </a:lstStyle>
            <a:p>
              <a:pPr/>
              <a:r>
                <a:t>Process B</a:t>
              </a:r>
            </a:p>
          </p:txBody>
        </p:sp>
        <p:sp>
          <p:nvSpPr>
            <p:cNvPr id="535" name="Shape 535"/>
            <p:cNvSpPr/>
            <p:nvPr/>
          </p:nvSpPr>
          <p:spPr>
            <a:xfrm>
              <a:off x="2992733" y="660963"/>
              <a:ext cx="1211225" cy="1033004"/>
            </a:xfrm>
            <a:prstGeom prst="ellipse">
              <a:avLst/>
            </a:prstGeom>
            <a:gradFill flip="none" rotWithShape="1">
              <a:gsLst>
                <a:gs pos="0">
                  <a:srgbClr val="FBFEFF"/>
                </a:gs>
                <a:gs pos="100000">
                  <a:srgbClr val="A0E9FC"/>
                </a:gs>
              </a:gsLst>
              <a:lin ang="5400000" scaled="0"/>
            </a:gradFill>
            <a:ln w="12700" cap="flat">
              <a:solidFill>
                <a:srgbClr val="71C0C8"/>
              </a:solidFill>
              <a:prstDash val="solid"/>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1800"/>
              </a:lvl1pPr>
            </a:lstStyle>
            <a:p>
              <a:pPr/>
              <a:r>
                <a:t>stubA</a:t>
              </a:r>
            </a:p>
          </p:txBody>
        </p:sp>
        <p:sp>
          <p:nvSpPr>
            <p:cNvPr id="536" name="Shape 536"/>
            <p:cNvSpPr/>
            <p:nvPr/>
          </p:nvSpPr>
          <p:spPr>
            <a:xfrm>
              <a:off x="5063925" y="1438490"/>
              <a:ext cx="2136877" cy="1963119"/>
            </a:xfrm>
            <a:prstGeom prst="roundRect">
              <a:avLst>
                <a:gd name="adj" fmla="val 13474"/>
              </a:avLst>
            </a:prstGeom>
            <a:gradFill flip="none" rotWithShape="1">
              <a:gsLst>
                <a:gs pos="0">
                  <a:srgbClr val="F2FEDF">
                    <a:alpha val="93864"/>
                  </a:srgbClr>
                </a:gs>
                <a:gs pos="100000">
                  <a:srgbClr val="C7EA8F">
                    <a:alpha val="93864"/>
                  </a:srgbClr>
                </a:gs>
              </a:gsLst>
              <a:lin ang="5400000" scaled="0"/>
            </a:gradFill>
            <a:ln w="19050" cap="flat">
              <a:solidFill>
                <a:srgbClr val="B7CF87">
                  <a:alpha val="93864"/>
                </a:srgbClr>
              </a:solidFill>
              <a:prstDash val="solid"/>
              <a:round/>
            </a:ln>
            <a:effectLst/>
          </p:spPr>
          <p:txBody>
            <a:bodyPr wrap="square" lIns="50800" tIns="50800" rIns="50800" bIns="50800" numCol="1" anchor="ctr">
              <a:noAutofit/>
            </a:bodyPr>
            <a:lstStyle/>
            <a:p>
              <a:pPr>
                <a:defRPr sz="2400"/>
              </a:pPr>
            </a:p>
          </p:txBody>
        </p:sp>
        <p:sp>
          <p:nvSpPr>
            <p:cNvPr id="537" name="Shape 537"/>
            <p:cNvSpPr/>
            <p:nvPr/>
          </p:nvSpPr>
          <p:spPr>
            <a:xfrm>
              <a:off x="5223590" y="1631838"/>
              <a:ext cx="1164490" cy="381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sz="1800"/>
              </a:lvl1pPr>
            </a:lstStyle>
            <a:p>
              <a:pPr/>
              <a:r>
                <a:t>Process C</a:t>
              </a:r>
            </a:p>
          </p:txBody>
        </p:sp>
        <p:sp>
          <p:nvSpPr>
            <p:cNvPr id="538" name="Shape 538"/>
            <p:cNvSpPr/>
            <p:nvPr/>
          </p:nvSpPr>
          <p:spPr>
            <a:xfrm flipH="1">
              <a:off x="1701316" y="1401011"/>
              <a:ext cx="1214945" cy="1214945"/>
            </a:xfrm>
            <a:prstGeom prst="line">
              <a:avLst/>
            </a:prstGeom>
            <a:noFill/>
            <a:ln w="25400" cap="flat">
              <a:solidFill>
                <a:srgbClr val="000000"/>
              </a:solidFill>
              <a:prstDash val="solid"/>
              <a:miter lim="400000"/>
              <a:tailEnd type="triangle" w="med" len="med"/>
            </a:ln>
            <a:effectLst/>
          </p:spPr>
          <p:txBody>
            <a:bodyPr wrap="square" lIns="50800" tIns="50800" rIns="50800" bIns="50800" numCol="1" anchor="ctr">
              <a:noAutofit/>
            </a:bodyPr>
            <a:lstStyle/>
            <a:p>
              <a:pPr>
                <a:defRPr sz="2400"/>
              </a:pPr>
            </a:p>
          </p:txBody>
        </p:sp>
        <p:sp>
          <p:nvSpPr>
            <p:cNvPr id="539" name="Shape 539"/>
            <p:cNvSpPr/>
            <p:nvPr/>
          </p:nvSpPr>
          <p:spPr>
            <a:xfrm>
              <a:off x="5386204" y="2099454"/>
              <a:ext cx="1211225" cy="1033004"/>
            </a:xfrm>
            <a:prstGeom prst="ellipse">
              <a:avLst/>
            </a:prstGeom>
            <a:gradFill flip="none" rotWithShape="1">
              <a:gsLst>
                <a:gs pos="0">
                  <a:srgbClr val="FBFEFF"/>
                </a:gs>
                <a:gs pos="100000">
                  <a:srgbClr val="A0E9FC"/>
                </a:gs>
              </a:gsLst>
              <a:lin ang="5400000" scaled="0"/>
            </a:gradFill>
            <a:ln w="12700" cap="flat">
              <a:solidFill>
                <a:srgbClr val="71C0C8"/>
              </a:solidFill>
              <a:prstDash val="solid"/>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1800"/>
              </a:lvl1pPr>
            </a:lstStyle>
            <a:p>
              <a:pPr/>
              <a:r>
                <a:t>stubA</a:t>
              </a:r>
            </a:p>
          </p:txBody>
        </p:sp>
        <p:sp>
          <p:nvSpPr>
            <p:cNvPr id="540" name="Shape 540"/>
            <p:cNvSpPr/>
            <p:nvPr/>
          </p:nvSpPr>
          <p:spPr>
            <a:xfrm flipH="1" flipV="1">
              <a:off x="1720394" y="2717555"/>
              <a:ext cx="3626692" cy="1"/>
            </a:xfrm>
            <a:prstGeom prst="line">
              <a:avLst/>
            </a:prstGeom>
            <a:noFill/>
            <a:ln w="25400" cap="flat">
              <a:solidFill>
                <a:srgbClr val="000000"/>
              </a:solidFill>
              <a:prstDash val="solid"/>
              <a:miter lim="400000"/>
              <a:tailEnd type="triangle" w="med" len="med"/>
            </a:ln>
            <a:effectLst/>
          </p:spPr>
          <p:txBody>
            <a:bodyPr wrap="square" lIns="50800" tIns="50800" rIns="50800" bIns="50800" numCol="1" anchor="ctr">
              <a:noAutofit/>
            </a:bodyPr>
            <a:lstStyle/>
            <a:p>
              <a:pPr>
                <a:defRPr sz="2400"/>
              </a:pPr>
            </a:p>
          </p:txBody>
        </p:sp>
      </p:grpSp>
    </p:spTree>
  </p:cSld>
  <p:clrMapOvr>
    <a:masterClrMapping/>
  </p:clrMapOvr>
  <p:transition xmlns:p14="http://schemas.microsoft.com/office/powerpoint/2010/main" spd="med" advClick="1" p14:dur="1000"/>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49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486">
                                            <p:bg/>
                                          </p:spTgt>
                                        </p:tgtEl>
                                        <p:attrNameLst>
                                          <p:attrName>style.visibility</p:attrName>
                                        </p:attrNameLst>
                                      </p:cBhvr>
                                      <p:to>
                                        <p:strVal val="visible"/>
                                      </p:to>
                                    </p:set>
                                  </p:childTnLst>
                                </p:cTn>
                              </p:par>
                              <p:par>
                                <p:cTn id="11" presetClass="entr" nodeType="withEffect" presetSubtype="0" presetID="1" grpId="2" fill="hold">
                                  <p:stCondLst>
                                    <p:cond delay="0"/>
                                  </p:stCondLst>
                                  <p:iterate type="el" backwards="0">
                                    <p:tmAbs val="0"/>
                                  </p:iterate>
                                  <p:childTnLst>
                                    <p:set>
                                      <p:cBhvr>
                                        <p:cTn id="12" fill="hold"/>
                                        <p:tgtEl>
                                          <p:spTgt spid="486">
                                            <p:txEl>
                                              <p:pRg st="0" end="0"/>
                                            </p:txEl>
                                          </p:spTgt>
                                        </p:tgtEl>
                                        <p:attrNameLst>
                                          <p:attrName>style.visibility</p:attrName>
                                        </p:attrNameLst>
                                      </p:cBhvr>
                                      <p:to>
                                        <p:strVal val="visible"/>
                                      </p:to>
                                    </p:set>
                                  </p:childTnLst>
                                </p:cTn>
                              </p:par>
                              <p:par>
                                <p:cTn id="13" presetClass="entr" nodeType="withEffect" presetSubtype="0" presetID="1" grpId="2" fill="hold">
                                  <p:stCondLst>
                                    <p:cond delay="0"/>
                                  </p:stCondLst>
                                  <p:iterate type="el" backwards="0">
                                    <p:tmAbs val="0"/>
                                  </p:iterate>
                                  <p:childTnLst>
                                    <p:set>
                                      <p:cBhvr>
                                        <p:cTn id="14" fill="hold"/>
                                        <p:tgtEl>
                                          <p:spTgt spid="486">
                                            <p:txEl>
                                              <p:pRg st="1" end="1"/>
                                            </p:txEl>
                                          </p:spTgt>
                                        </p:tgtEl>
                                        <p:attrNameLst>
                                          <p:attrName>style.visibility</p:attrName>
                                        </p:attrNameLst>
                                      </p:cBhvr>
                                      <p:to>
                                        <p:strVal val="visible"/>
                                      </p:to>
                                    </p:set>
                                  </p:childTnLst>
                                </p:cTn>
                              </p:par>
                            </p:childTnLst>
                          </p:cTn>
                        </p:par>
                        <p:par>
                          <p:cTn id="15" fill="hold">
                            <p:stCondLst>
                              <p:cond delay="0"/>
                            </p:stCondLst>
                            <p:childTnLst>
                              <p:par>
                                <p:cTn id="16" presetClass="entr" nodeType="afterEffect" presetSubtype="0" presetID="1" grpId="3" fill="hold">
                                  <p:stCondLst>
                                    <p:cond delay="0"/>
                                  </p:stCondLst>
                                  <p:iterate type="el" backwards="0">
                                    <p:tmAbs val="0"/>
                                  </p:iterate>
                                  <p:childTnLst>
                                    <p:set>
                                      <p:cBhvr>
                                        <p:cTn id="17" fill="hold"/>
                                        <p:tgtEl>
                                          <p:spTgt spid="511"/>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Class="exit" nodeType="clickEffect" presetSubtype="0" presetID="1" grpId="4" fill="hold">
                                  <p:stCondLst>
                                    <p:cond delay="0"/>
                                  </p:stCondLst>
                                  <p:iterate type="el" backwards="0">
                                    <p:tmAbs val="0"/>
                                  </p:iterate>
                                  <p:childTnLst>
                                    <p:set>
                                      <p:cBhvr>
                                        <p:cTn id="21" fill="hold">
                                          <p:stCondLst>
                                            <p:cond delay="0"/>
                                          </p:stCondLst>
                                        </p:cTn>
                                        <p:tgtEl>
                                          <p:spTgt spid="511"/>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Class="entr" nodeType="clickEffect" presetSubtype="0" presetID="1" grpId="2" fill="hold">
                                  <p:stCondLst>
                                    <p:cond delay="0"/>
                                  </p:stCondLst>
                                  <p:iterate type="el" backwards="0">
                                    <p:tmAbs val="0"/>
                                  </p:iterate>
                                  <p:childTnLst>
                                    <p:set>
                                      <p:cBhvr>
                                        <p:cTn id="25" fill="hold"/>
                                        <p:tgtEl>
                                          <p:spTgt spid="486">
                                            <p:txEl>
                                              <p:pRg st="2" end="2"/>
                                            </p:txEl>
                                          </p:spTgt>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Class="entr" nodeType="clickEffect" presetSubtype="0" presetID="1" grpId="5" fill="hold">
                                  <p:stCondLst>
                                    <p:cond delay="0"/>
                                  </p:stCondLst>
                                  <p:iterate type="el" backwards="0">
                                    <p:tmAbs val="0"/>
                                  </p:iterate>
                                  <p:childTnLst>
                                    <p:set>
                                      <p:cBhvr>
                                        <p:cTn id="29" fill="hold"/>
                                        <p:tgtEl>
                                          <p:spTgt spid="541"/>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Class="entr" nodeType="clickEffect" presetSubtype="0" presetID="1" grpId="2" fill="hold">
                                  <p:stCondLst>
                                    <p:cond delay="0"/>
                                  </p:stCondLst>
                                  <p:iterate type="el" backwards="0">
                                    <p:tmAbs val="0"/>
                                  </p:iterate>
                                  <p:childTnLst>
                                    <p:set>
                                      <p:cBhvr>
                                        <p:cTn id="33" fill="hold"/>
                                        <p:tgtEl>
                                          <p:spTgt spid="486">
                                            <p:txEl>
                                              <p:pRg st="3" end="3"/>
                                            </p:txEl>
                                          </p:spTgt>
                                        </p:tgtEl>
                                        <p:attrNameLst>
                                          <p:attrName>style.visibility</p:attrName>
                                        </p:attrNameLst>
                                      </p:cBhvr>
                                      <p:to>
                                        <p:strVal val="visible"/>
                                      </p:to>
                                    </p:set>
                                  </p:childTnLst>
                                </p:cTn>
                              </p:par>
                            </p:childTnLst>
                          </p:cTn>
                        </p:par>
                        <p:par>
                          <p:cTn id="34" fill="hold">
                            <p:stCondLst>
                              <p:cond delay="0"/>
                            </p:stCondLst>
                            <p:childTnLst>
                              <p:par>
                                <p:cTn id="35" presetClass="exit" nodeType="afterEffect" presetSubtype="0" presetID="1" grpId="6" fill="hold">
                                  <p:stCondLst>
                                    <p:cond delay="0"/>
                                  </p:stCondLst>
                                  <p:iterate type="el" backwards="0">
                                    <p:tmAbs val="0"/>
                                  </p:iterate>
                                  <p:childTnLst>
                                    <p:set>
                                      <p:cBhvr>
                                        <p:cTn id="36" fill="hold">
                                          <p:stCondLst>
                                            <p:cond delay="0"/>
                                          </p:stCondLst>
                                        </p:cTn>
                                        <p:tgtEl>
                                          <p:spTgt spid="498"/>
                                        </p:tgtEl>
                                        <p:attrNameLst>
                                          <p:attrName>style.visibility</p:attrName>
                                        </p:attrNameLst>
                                      </p:cBhvr>
                                      <p:to>
                                        <p:strVal val="hidden"/>
                                      </p:to>
                                    </p:set>
                                  </p:childTnLst>
                                </p:cTn>
                              </p:par>
                            </p:childTnLst>
                          </p:cTn>
                        </p:par>
                        <p:par>
                          <p:cTn id="37" fill="hold">
                            <p:stCondLst>
                              <p:cond delay="0"/>
                            </p:stCondLst>
                            <p:childTnLst>
                              <p:par>
                                <p:cTn id="38" presetClass="exit" nodeType="afterEffect" presetSubtype="0" presetID="1" grpId="7" fill="hold">
                                  <p:stCondLst>
                                    <p:cond delay="0"/>
                                  </p:stCondLst>
                                  <p:iterate type="el" backwards="0">
                                    <p:tmAbs val="0"/>
                                  </p:iterate>
                                  <p:childTnLst>
                                    <p:set>
                                      <p:cBhvr>
                                        <p:cTn id="39" fill="hold">
                                          <p:stCondLst>
                                            <p:cond delay="0"/>
                                          </p:stCondLst>
                                        </p:cTn>
                                        <p:tgtEl>
                                          <p:spTgt spid="541"/>
                                        </p:tgtEl>
                                        <p:attrNameLst>
                                          <p:attrName>style.visibility</p:attrName>
                                        </p:attrNameLst>
                                      </p:cBhvr>
                                      <p:to>
                                        <p:strVal val="hidden"/>
                                      </p:to>
                                    </p:set>
                                  </p:childTnLst>
                                </p:cTn>
                              </p:par>
                            </p:childTnLst>
                          </p:cTn>
                        </p:par>
                        <p:par>
                          <p:cTn id="40" fill="hold">
                            <p:stCondLst>
                              <p:cond delay="0"/>
                            </p:stCondLst>
                            <p:childTnLst>
                              <p:par>
                                <p:cTn id="41" presetClass="entr" nodeType="afterEffect" presetSubtype="0" presetID="1" grpId="8" fill="hold">
                                  <p:stCondLst>
                                    <p:cond delay="0"/>
                                  </p:stCondLst>
                                  <p:iterate type="el" backwards="0">
                                    <p:tmAbs val="0"/>
                                  </p:iterate>
                                  <p:childTnLst>
                                    <p:set>
                                      <p:cBhvr>
                                        <p:cTn id="42" fill="hold"/>
                                        <p:tgtEl>
                                          <p:spTgt spid="52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Class="entr" nodeType="clickEffect" presetSubtype="0" presetID="1" grpId="9" fill="hold">
                                  <p:stCondLst>
                                    <p:cond delay="0"/>
                                  </p:stCondLst>
                                  <p:iterate type="el" backwards="0">
                                    <p:tmAbs val="0"/>
                                  </p:iterate>
                                  <p:childTnLst>
                                    <p:set>
                                      <p:cBhvr>
                                        <p:cTn id="46" fill="hold"/>
                                        <p:tgtEl>
                                          <p:spTgt spid="52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521" grpId="8"/>
      <p:bldP build="whole" bldLvl="1" animBg="1" rev="0" advAuto="0" spid="498" grpId="6"/>
      <p:bldP build="whole" bldLvl="1" animBg="1" rev="0" advAuto="0" spid="541" grpId="7"/>
      <p:bldP build="whole" bldLvl="1" animBg="1" rev="0" advAuto="0" spid="529" grpId="9"/>
      <p:bldP build="p" bldLvl="1" animBg="1" rev="0" advAuto="0" spid="486" grpId="2"/>
      <p:bldP build="whole" bldLvl="1" animBg="1" rev="0" advAuto="0" spid="498" grpId="1"/>
      <p:bldP build="whole" bldLvl="1" animBg="1" rev="0" advAuto="0" spid="511" grpId="3"/>
      <p:bldP build="whole" bldLvl="1" animBg="1" rev="0" advAuto="0" spid="511" grpId="4"/>
      <p:bldP build="whole" bldLvl="1" animBg="1" rev="0" advAuto="0" spid="541" grpId="5"/>
    </p:bldLst>
  </p:timing>
</p:sld>
</file>

<file path=ppt/slides/slide31.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545" name="Shape 545"/>
          <p:cNvSpPr/>
          <p:nvPr>
            <p:ph type="title"/>
          </p:nvPr>
        </p:nvSpPr>
        <p:spPr>
          <a:prstGeom prst="rect">
            <a:avLst/>
          </a:prstGeom>
        </p:spPr>
        <p:txBody>
          <a:bodyPr/>
          <a:lstStyle/>
          <a:p>
            <a:pPr/>
            <a:r>
              <a:t>nodermi — Bootstrap</a:t>
            </a:r>
          </a:p>
        </p:txBody>
      </p:sp>
      <p:sp>
        <p:nvSpPr>
          <p:cNvPr id="546" name="Shape 546"/>
          <p:cNvSpPr/>
          <p:nvPr>
            <p:ph type="body" idx="1"/>
          </p:nvPr>
        </p:nvSpPr>
        <p:spPr>
          <a:prstGeom prst="rect">
            <a:avLst/>
          </a:prstGeom>
        </p:spPr>
        <p:txBody>
          <a:bodyPr/>
          <a:lstStyle/>
          <a:p>
            <a:pPr/>
            <a:r>
              <a:t>Server : Register objects it want to expose with names</a:t>
            </a:r>
          </a:p>
          <a:p>
            <a:pPr/>
            <a:r>
              <a:t>Client : Use server hostname/port and an object name to get a stub</a:t>
            </a:r>
          </a:p>
          <a:p>
            <a:pPr/>
            <a:r>
              <a:t>Except for the bootstrap, the developer does not need to call nodermi explicitly</a:t>
            </a:r>
          </a:p>
        </p:txBody>
      </p:sp>
      <p:sp>
        <p:nvSpPr>
          <p:cNvPr id="547" name="Shape 547"/>
          <p:cNvSpPr/>
          <p:nvPr>
            <p:ph type="sldNum" sz="quarter" idx="2"/>
          </p:nvPr>
        </p:nvSpPr>
        <p:spPr>
          <a:xfrm>
            <a:off x="12376264" y="9207500"/>
            <a:ext cx="253975" cy="3810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14:dur="1000"/>
</p:sld>
</file>

<file path=ppt/slides/slide3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51" name="Shape 551"/>
          <p:cNvSpPr/>
          <p:nvPr>
            <p:ph type="title"/>
          </p:nvPr>
        </p:nvSpPr>
        <p:spPr>
          <a:prstGeom prst="rect">
            <a:avLst/>
          </a:prstGeom>
        </p:spPr>
        <p:txBody>
          <a:bodyPr/>
          <a:lstStyle/>
          <a:p>
            <a:pPr/>
            <a:r>
              <a:t>nodermi — Distributed Garbage Collection</a:t>
            </a:r>
          </a:p>
        </p:txBody>
      </p:sp>
      <p:sp>
        <p:nvSpPr>
          <p:cNvPr id="552" name="Shape 552"/>
          <p:cNvSpPr/>
          <p:nvPr>
            <p:ph type="body" idx="1"/>
          </p:nvPr>
        </p:nvSpPr>
        <p:spPr>
          <a:prstGeom prst="rect">
            <a:avLst/>
          </a:prstGeom>
        </p:spPr>
        <p:txBody>
          <a:bodyPr/>
          <a:lstStyle/>
          <a:p>
            <a:pPr/>
            <a:r>
              <a:t>Garbage collector is not aware of remote references</a:t>
            </a:r>
          </a:p>
          <a:p>
            <a:pPr/>
            <a:r>
              <a:t>Prevent an object be prematurely garbage collected when it is remotely referenced</a:t>
            </a:r>
          </a:p>
          <a:p>
            <a:pPr/>
            <a:r>
              <a:t>Guarantee an object is free to be garbage collected when it is not referenced locally and remotely</a:t>
            </a:r>
          </a:p>
          <a:p>
            <a:pPr/>
            <a:r>
              <a:t>It needs to be implemented transparently for the user</a:t>
            </a:r>
          </a:p>
        </p:txBody>
      </p:sp>
      <p:sp>
        <p:nvSpPr>
          <p:cNvPr id="553" name="Shape 553"/>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14:dur="1000"/>
</p:sld>
</file>

<file path=ppt/slides/slide3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57" name="Shape 557"/>
          <p:cNvSpPr/>
          <p:nvPr>
            <p:ph type="title"/>
          </p:nvPr>
        </p:nvSpPr>
        <p:spPr>
          <a:prstGeom prst="rect">
            <a:avLst/>
          </a:prstGeom>
        </p:spPr>
        <p:txBody>
          <a:bodyPr/>
          <a:lstStyle/>
          <a:p>
            <a:pPr/>
            <a:r>
              <a:t>nodermi — Distributed Garbage Collection</a:t>
            </a:r>
          </a:p>
        </p:txBody>
      </p:sp>
      <p:sp>
        <p:nvSpPr>
          <p:cNvPr id="558" name="Shape 558"/>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559" name="pasted-image.png"/>
          <p:cNvPicPr>
            <a:picLocks noChangeAspect="1"/>
          </p:cNvPicPr>
          <p:nvPr/>
        </p:nvPicPr>
        <p:blipFill>
          <a:blip r:embed="rId3">
            <a:extLst/>
          </a:blip>
          <a:stretch>
            <a:fillRect/>
          </a:stretch>
        </p:blipFill>
        <p:spPr>
          <a:xfrm>
            <a:off x="0" y="1067175"/>
            <a:ext cx="13004800" cy="6898332"/>
          </a:xfrm>
          <a:prstGeom prst="rect">
            <a:avLst/>
          </a:prstGeom>
          <a:ln w="12700">
            <a:miter lim="400000"/>
          </a:ln>
        </p:spPr>
      </p:pic>
      <p:sp>
        <p:nvSpPr>
          <p:cNvPr id="560" name="Shape 560"/>
          <p:cNvSpPr/>
          <p:nvPr>
            <p:ph type="body" sz="quarter" idx="1"/>
          </p:nvPr>
        </p:nvSpPr>
        <p:spPr>
          <a:xfrm>
            <a:off x="208665" y="6664502"/>
            <a:ext cx="9068460" cy="2253895"/>
          </a:xfrm>
          <a:prstGeom prst="rect">
            <a:avLst/>
          </a:prstGeom>
        </p:spPr>
        <p:txBody>
          <a:bodyPr/>
          <a:lstStyle/>
          <a:p>
            <a:pPr marL="364489" indent="-364489" defTabSz="479044">
              <a:spcBef>
                <a:spcPts val="3400"/>
              </a:spcBef>
              <a:defRPr sz="2952"/>
            </a:pPr>
            <a:r>
              <a:t>Object Map : holds references to the objects that are remotely referenced</a:t>
            </a:r>
          </a:p>
          <a:p>
            <a:pPr marL="364489" indent="-364489" defTabSz="479044">
              <a:spcBef>
                <a:spcPts val="3400"/>
              </a:spcBef>
              <a:defRPr sz="2952"/>
            </a:pPr>
            <a:r>
              <a:t>Each session id corresponds to a remote reference </a:t>
            </a:r>
          </a:p>
        </p:txBody>
      </p:sp>
    </p:spTree>
  </p:cSld>
  <p:clrMapOvr>
    <a:masterClrMapping/>
  </p:clrMapOvr>
  <p:transition xmlns:p14="http://schemas.microsoft.com/office/powerpoint/2010/main" spd="med" advClick="1" p14:dur="1000"/>
</p:sld>
</file>

<file path=ppt/slides/slide3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64" name="Shape 564"/>
          <p:cNvSpPr/>
          <p:nvPr>
            <p:ph type="title"/>
          </p:nvPr>
        </p:nvSpPr>
        <p:spPr>
          <a:prstGeom prst="rect">
            <a:avLst/>
          </a:prstGeom>
        </p:spPr>
        <p:txBody>
          <a:bodyPr/>
          <a:lstStyle/>
          <a:p>
            <a:pPr/>
            <a:r>
              <a:t>nodermi — Distributed Garbage Collection</a:t>
            </a:r>
          </a:p>
        </p:txBody>
      </p:sp>
      <p:sp>
        <p:nvSpPr>
          <p:cNvPr id="565" name="Shape 565"/>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566" name="pasted-image.png"/>
          <p:cNvPicPr>
            <a:picLocks noChangeAspect="1"/>
          </p:cNvPicPr>
          <p:nvPr/>
        </p:nvPicPr>
        <p:blipFill>
          <a:blip r:embed="rId3">
            <a:extLst/>
          </a:blip>
          <a:stretch>
            <a:fillRect/>
          </a:stretch>
        </p:blipFill>
        <p:spPr>
          <a:xfrm>
            <a:off x="-1" y="1187663"/>
            <a:ext cx="13004801" cy="6275693"/>
          </a:xfrm>
          <a:prstGeom prst="rect">
            <a:avLst/>
          </a:prstGeom>
          <a:ln w="12700">
            <a:miter lim="400000"/>
          </a:ln>
        </p:spPr>
      </p:pic>
      <p:sp>
        <p:nvSpPr>
          <p:cNvPr id="567" name="Shape 567"/>
          <p:cNvSpPr/>
          <p:nvPr>
            <p:ph type="body" sz="quarter" idx="1"/>
          </p:nvPr>
        </p:nvSpPr>
        <p:spPr>
          <a:xfrm>
            <a:off x="718281" y="7501049"/>
            <a:ext cx="11568238" cy="1713207"/>
          </a:xfrm>
          <a:prstGeom prst="rect">
            <a:avLst/>
          </a:prstGeom>
        </p:spPr>
        <p:txBody>
          <a:bodyPr/>
          <a:lstStyle/>
          <a:p>
            <a:pPr marL="355600" indent="-355600" defTabSz="467359">
              <a:spcBef>
                <a:spcPts val="3300"/>
              </a:spcBef>
              <a:defRPr sz="2880"/>
            </a:pPr>
            <a:r>
              <a:t>Stub map : keeps track of if individual stubs are used in the process</a:t>
            </a:r>
          </a:p>
          <a:p>
            <a:pPr marL="355600" indent="-355600" defTabSz="467359">
              <a:spcBef>
                <a:spcPts val="3300"/>
              </a:spcBef>
              <a:defRPr sz="2880"/>
            </a:pPr>
            <a:r>
              <a:t>Send release message when a stub is no longer reachable</a:t>
            </a:r>
          </a:p>
        </p:txBody>
      </p:sp>
    </p:spTree>
  </p:cSld>
  <p:clrMapOvr>
    <a:masterClrMapping/>
  </p:clrMapOvr>
  <p:transition xmlns:p14="http://schemas.microsoft.com/office/powerpoint/2010/main" spd="med" advClick="1" p14:dur="1000"/>
</p:sld>
</file>

<file path=ppt/slides/slide35.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571" name="Shape 571"/>
          <p:cNvSpPr/>
          <p:nvPr>
            <p:ph type="title"/>
          </p:nvPr>
        </p:nvSpPr>
        <p:spPr>
          <a:prstGeom prst="rect">
            <a:avLst/>
          </a:prstGeom>
        </p:spPr>
        <p:txBody>
          <a:bodyPr/>
          <a:lstStyle/>
          <a:p>
            <a:pPr/>
            <a:r>
              <a:t>nodermi — Distributed Garbage Collection</a:t>
            </a:r>
          </a:p>
        </p:txBody>
      </p:sp>
      <p:sp>
        <p:nvSpPr>
          <p:cNvPr id="572" name="Shape 572"/>
          <p:cNvSpPr/>
          <p:nvPr>
            <p:ph type="body" idx="1"/>
          </p:nvPr>
        </p:nvSpPr>
        <p:spPr>
          <a:prstGeom prst="rect">
            <a:avLst/>
          </a:prstGeom>
        </p:spPr>
        <p:txBody>
          <a:bodyPr/>
          <a:lstStyle/>
          <a:p>
            <a:pPr/>
            <a:r>
              <a:t>Send release message when a stub is not used anymore</a:t>
            </a:r>
          </a:p>
          <a:p>
            <a:pPr/>
            <a:r>
              <a:t>Remove object from object map when all its release messages are received</a:t>
            </a:r>
          </a:p>
          <a:p>
            <a:pPr/>
            <a:r>
              <a:t>Detect terminated process and remove its remote reference records from object map</a:t>
            </a:r>
          </a:p>
        </p:txBody>
      </p:sp>
      <p:sp>
        <p:nvSpPr>
          <p:cNvPr id="573" name="Shape 573"/>
          <p:cNvSpPr/>
          <p:nvPr>
            <p:ph type="sldNum" sz="quarter" idx="2"/>
          </p:nvPr>
        </p:nvSpPr>
        <p:spPr>
          <a:xfrm>
            <a:off x="12376264" y="9207500"/>
            <a:ext cx="253975" cy="3810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14:dur="1000"/>
</p:sld>
</file>

<file path=ppt/slides/slide3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75" name="Shape 575"/>
          <p:cNvSpPr/>
          <p:nvPr>
            <p:ph type="title"/>
          </p:nvPr>
        </p:nvSpPr>
        <p:spPr>
          <a:prstGeom prst="rect">
            <a:avLst/>
          </a:prstGeom>
        </p:spPr>
        <p:txBody>
          <a:bodyPr/>
          <a:lstStyle/>
          <a:p>
            <a:pPr/>
            <a:r>
              <a:t>nodermi — Limitations</a:t>
            </a:r>
          </a:p>
        </p:txBody>
      </p:sp>
      <p:sp>
        <p:nvSpPr>
          <p:cNvPr id="576" name="Shape 576"/>
          <p:cNvSpPr/>
          <p:nvPr>
            <p:ph type="body" sz="half" idx="1"/>
          </p:nvPr>
        </p:nvSpPr>
        <p:spPr>
          <a:xfrm>
            <a:off x="952500" y="2603500"/>
            <a:ext cx="10694286" cy="2587089"/>
          </a:xfrm>
          <a:prstGeom prst="rect">
            <a:avLst/>
          </a:prstGeom>
        </p:spPr>
        <p:txBody>
          <a:bodyPr/>
          <a:lstStyle/>
          <a:p>
            <a:pPr/>
            <a:r>
              <a:t>Does not synchronize property changes between objects and their remote references</a:t>
            </a:r>
          </a:p>
          <a:p>
            <a:pPr/>
            <a:r>
              <a:t>Does not handle distributed cyclic references</a:t>
            </a:r>
          </a:p>
        </p:txBody>
      </p:sp>
      <p:sp>
        <p:nvSpPr>
          <p:cNvPr id="577" name="Shape 577"/>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578" name="pasted-image.png"/>
          <p:cNvPicPr>
            <a:picLocks noChangeAspect="1"/>
          </p:cNvPicPr>
          <p:nvPr/>
        </p:nvPicPr>
        <p:blipFill>
          <a:blip r:embed="rId3">
            <a:extLst/>
          </a:blip>
          <a:stretch>
            <a:fillRect/>
          </a:stretch>
        </p:blipFill>
        <p:spPr>
          <a:xfrm>
            <a:off x="0" y="4928512"/>
            <a:ext cx="13004801" cy="4209118"/>
          </a:xfrm>
          <a:prstGeom prst="rect">
            <a:avLst/>
          </a:prstGeom>
          <a:ln w="12700">
            <a:miter lim="400000"/>
          </a:ln>
        </p:spPr>
      </p:pic>
    </p:spTree>
  </p:cSld>
  <p:clrMapOvr>
    <a:masterClrMapping/>
  </p:clrMapOvr>
  <p:transition xmlns:p14="http://schemas.microsoft.com/office/powerpoint/2010/main" spd="med" advClick="1" p14:dur="1000"/>
</p:sld>
</file>

<file path=ppt/slides/slide3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82" name="Shape 582"/>
          <p:cNvSpPr/>
          <p:nvPr>
            <p:ph type="title"/>
          </p:nvPr>
        </p:nvSpPr>
        <p:spPr>
          <a:prstGeom prst="rect">
            <a:avLst/>
          </a:prstGeom>
        </p:spPr>
        <p:txBody>
          <a:bodyPr/>
          <a:lstStyle/>
          <a:p>
            <a:pPr/>
            <a:r>
              <a:t>Evaluation — Goal</a:t>
            </a:r>
          </a:p>
        </p:txBody>
      </p:sp>
      <p:sp>
        <p:nvSpPr>
          <p:cNvPr id="583" name="Shape 583"/>
          <p:cNvSpPr/>
          <p:nvPr>
            <p:ph type="body" idx="1"/>
          </p:nvPr>
        </p:nvSpPr>
        <p:spPr>
          <a:prstGeom prst="rect">
            <a:avLst/>
          </a:prstGeom>
        </p:spPr>
        <p:txBody>
          <a:bodyPr/>
          <a:lstStyle/>
          <a:p>
            <a:pPr/>
            <a:r>
              <a:t>Evaluate scalability with respect to the number of workers</a:t>
            </a:r>
          </a:p>
          <a:p>
            <a:pPr/>
            <a:r>
              <a:t>Measure cost of different kinds of applications and client libraries</a:t>
            </a:r>
          </a:p>
          <a:p>
            <a:pPr/>
            <a:r>
              <a:t>Identify bottlenecks of the system</a:t>
            </a:r>
          </a:p>
        </p:txBody>
      </p:sp>
      <p:sp>
        <p:nvSpPr>
          <p:cNvPr id="584" name="Shape 584"/>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14:dur="1000"/>
</p:sld>
</file>

<file path=ppt/slides/slide3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88" name="Shape 588"/>
          <p:cNvSpPr/>
          <p:nvPr>
            <p:ph type="title"/>
          </p:nvPr>
        </p:nvSpPr>
        <p:spPr>
          <a:prstGeom prst="rect">
            <a:avLst/>
          </a:prstGeom>
        </p:spPr>
        <p:txBody>
          <a:bodyPr/>
          <a:lstStyle/>
          <a:p>
            <a:pPr/>
            <a:r>
              <a:t>Evaluation — Methodology</a:t>
            </a:r>
          </a:p>
        </p:txBody>
      </p:sp>
      <p:sp>
        <p:nvSpPr>
          <p:cNvPr id="589" name="Shape 589"/>
          <p:cNvSpPr/>
          <p:nvPr>
            <p:ph type="body" idx="1"/>
          </p:nvPr>
        </p:nvSpPr>
        <p:spPr>
          <a:prstGeom prst="rect">
            <a:avLst/>
          </a:prstGeom>
        </p:spPr>
        <p:txBody>
          <a:bodyPr/>
          <a:lstStyle/>
          <a:p>
            <a:pPr marL="333375" indent="-333375" defTabSz="438150">
              <a:spcBef>
                <a:spcPts val="3100"/>
              </a:spcBef>
              <a:defRPr sz="2700"/>
            </a:pPr>
            <a:r>
              <a:t>Benchmark applications</a:t>
            </a:r>
          </a:p>
          <a:p>
            <a:pPr lvl="1" marL="666750" indent="-333375" defTabSz="438150">
              <a:spcBef>
                <a:spcPts val="3100"/>
              </a:spcBef>
              <a:defRPr sz="2700"/>
            </a:pPr>
            <a:r>
              <a:t>Click : simple application with no libraries</a:t>
            </a:r>
          </a:p>
          <a:p>
            <a:pPr lvl="1" marL="666750" indent="-333375" defTabSz="438150">
              <a:spcBef>
                <a:spcPts val="3100"/>
              </a:spcBef>
              <a:defRPr sz="2700"/>
            </a:pPr>
            <a:r>
              <a:t>jQuery Chat : complex application with low level libraries </a:t>
            </a:r>
          </a:p>
          <a:p>
            <a:pPr lvl="1" marL="666750" indent="-333375" defTabSz="438150">
              <a:spcBef>
                <a:spcPts val="3100"/>
              </a:spcBef>
              <a:defRPr sz="2700"/>
            </a:pPr>
            <a:r>
              <a:t>Angular Chat : complex application with advanced libraries</a:t>
            </a:r>
          </a:p>
          <a:p>
            <a:pPr marL="333375" indent="-333375" defTabSz="438150">
              <a:spcBef>
                <a:spcPts val="3100"/>
              </a:spcBef>
              <a:defRPr sz="2700"/>
            </a:pPr>
            <a:r>
              <a:t>Benchmark tool</a:t>
            </a:r>
          </a:p>
          <a:p>
            <a:pPr lvl="1" marL="666750" indent="-333375" defTabSz="438150">
              <a:spcBef>
                <a:spcPts val="3100"/>
              </a:spcBef>
              <a:defRPr sz="2700"/>
            </a:pPr>
            <a:r>
              <a:t>Simulate how concurrent users interact with the applications</a:t>
            </a:r>
          </a:p>
          <a:p>
            <a:pPr lvl="1" marL="666750" indent="-333375" defTabSz="438150">
              <a:spcBef>
                <a:spcPts val="3100"/>
              </a:spcBef>
              <a:defRPr sz="2700"/>
            </a:pPr>
            <a:r>
              <a:t>Use an expect-like configuration to describe scenarios</a:t>
            </a:r>
          </a:p>
          <a:p>
            <a:pPr marL="333375" indent="-333375" defTabSz="438150">
              <a:spcBef>
                <a:spcPts val="3100"/>
              </a:spcBef>
              <a:defRPr sz="2700"/>
            </a:pPr>
            <a:r>
              <a:t>Performance under different concurrent levels and different number of workers</a:t>
            </a:r>
          </a:p>
          <a:p>
            <a:pPr lvl="1" marL="666750" indent="-333375" defTabSz="438150">
              <a:spcBef>
                <a:spcPts val="3100"/>
              </a:spcBef>
              <a:defRPr sz="2700"/>
            </a:pPr>
            <a:r>
              <a:t>Number of users for less than 100ms latency</a:t>
            </a:r>
          </a:p>
        </p:txBody>
      </p:sp>
      <p:sp>
        <p:nvSpPr>
          <p:cNvPr id="590" name="Shape 590"/>
          <p:cNvSpPr/>
          <p:nvPr>
            <p:ph type="sldNum" sz="quarter" idx="2"/>
          </p:nvPr>
        </p:nvSpPr>
        <p:spPr>
          <a:xfrm>
            <a:off x="12104571" y="9211298"/>
            <a:ext cx="368505" cy="3810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14:dur="1000"/>
</p:sld>
</file>

<file path=ppt/slides/slide3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94" name="Shape 594"/>
          <p:cNvSpPr/>
          <p:nvPr>
            <p:ph type="title"/>
          </p:nvPr>
        </p:nvSpPr>
        <p:spPr>
          <a:prstGeom prst="rect">
            <a:avLst/>
          </a:prstGeom>
        </p:spPr>
        <p:txBody>
          <a:bodyPr/>
          <a:lstStyle/>
          <a:p>
            <a:pPr lvl="1"/>
            <a:r>
              <a:t>Evaluation — Testbed</a:t>
            </a:r>
          </a:p>
        </p:txBody>
      </p:sp>
      <p:sp>
        <p:nvSpPr>
          <p:cNvPr id="595" name="Shape 595"/>
          <p:cNvSpPr/>
          <p:nvPr>
            <p:ph type="body" idx="1"/>
          </p:nvPr>
        </p:nvSpPr>
        <p:spPr>
          <a:prstGeom prst="rect">
            <a:avLst/>
          </a:prstGeom>
        </p:spPr>
        <p:txBody>
          <a:bodyPr/>
          <a:lstStyle/>
          <a:p>
            <a:pPr/>
            <a:r>
              <a:t>Server : 2*4 2.27GHz cores, 38GB RAM</a:t>
            </a:r>
          </a:p>
          <a:p>
            <a:pPr/>
            <a:r>
              <a:t>Client : 2*4 900MHz cores, 16GB RAM</a:t>
            </a:r>
          </a:p>
          <a:p>
            <a:pPr/>
            <a:r>
              <a:t>Connected by 1GB ethernet</a:t>
            </a:r>
          </a:p>
        </p:txBody>
      </p:sp>
      <p:sp>
        <p:nvSpPr>
          <p:cNvPr id="596" name="Shape 596"/>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14:dur="1000"/>
</p:sld>
</file>

<file path=ppt/slides/slide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5" name="Shape 135"/>
          <p:cNvSpPr/>
          <p:nvPr>
            <p:ph type="title"/>
          </p:nvPr>
        </p:nvSpPr>
        <p:spPr>
          <a:prstGeom prst="rect">
            <a:avLst/>
          </a:prstGeom>
        </p:spPr>
        <p:txBody>
          <a:bodyPr/>
          <a:lstStyle/>
          <a:p>
            <a:pPr/>
            <a:r>
              <a:t>Web Application History</a:t>
            </a:r>
          </a:p>
        </p:txBody>
      </p:sp>
      <p:sp>
        <p:nvSpPr>
          <p:cNvPr id="136" name="Shape 136"/>
          <p:cNvSpPr/>
          <p:nvPr>
            <p:ph type="sldNum" sz="quarter" idx="2"/>
          </p:nvPr>
        </p:nvSpPr>
        <p:spPr>
          <a:xfrm>
            <a:off x="12382550" y="9207500"/>
            <a:ext cx="241403" cy="3810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37" name="Shape 137"/>
          <p:cNvSpPr/>
          <p:nvPr/>
        </p:nvSpPr>
        <p:spPr>
          <a:xfrm>
            <a:off x="286072" y="7385991"/>
            <a:ext cx="2675268" cy="1545383"/>
          </a:xfrm>
          <a:prstGeom prst="roundRect">
            <a:avLst>
              <a:gd name="adj" fmla="val 14303"/>
            </a:avLst>
          </a:prstGeom>
          <a:gradFill>
            <a:gsLst>
              <a:gs pos="0">
                <a:srgbClr val="FBFEFF"/>
              </a:gs>
              <a:gs pos="100000">
                <a:srgbClr val="A0E9FC"/>
              </a:gs>
            </a:gsLst>
            <a:lin ang="5400000"/>
          </a:gradFill>
          <a:ln w="12700">
            <a:solidFill>
              <a:srgbClr val="71C0C8"/>
            </a:solidFill>
            <a:miter lim="400000"/>
          </a:ln>
          <a:extLst>
            <a:ext uri="{C572A759-6A51-4108-AA02-DFA0A04FC94B}">
              <ma14:wrappingTextBoxFlag xmlns:ma14="http://schemas.microsoft.com/office/mac/drawingml/2011/main" val="1"/>
            </a:ext>
          </a:extLst>
        </p:spPr>
        <p:txBody>
          <a:bodyPr lIns="50800" tIns="50800" rIns="50800" bIns="50800" anchor="ctr"/>
          <a:lstStyle/>
          <a:p>
            <a:pPr algn="l">
              <a:defRPr sz="2400"/>
            </a:pPr>
            <a:r>
              <a:t>Static Pages</a:t>
            </a:r>
          </a:p>
          <a:p>
            <a:pPr lvl="1" marL="740833" indent="-296333" algn="l">
              <a:buSzPct val="75000"/>
              <a:buChar char="•"/>
              <a:defRPr sz="2400"/>
            </a:pPr>
            <a:r>
              <a:t>HTML</a:t>
            </a:r>
          </a:p>
          <a:p>
            <a:pPr lvl="1" marL="740833" indent="-296333" algn="l">
              <a:buSzPct val="75000"/>
              <a:buChar char="•"/>
              <a:defRPr sz="2400"/>
            </a:pPr>
            <a:r>
              <a:t>1990</a:t>
            </a:r>
          </a:p>
        </p:txBody>
      </p:sp>
      <p:pic>
        <p:nvPicPr>
          <p:cNvPr id="138" name="pasted-image.png"/>
          <p:cNvPicPr>
            <a:picLocks noChangeAspect="1"/>
          </p:cNvPicPr>
          <p:nvPr/>
        </p:nvPicPr>
        <p:blipFill>
          <a:blip r:embed="rId3">
            <a:extLst/>
          </a:blip>
          <a:stretch>
            <a:fillRect/>
          </a:stretch>
        </p:blipFill>
        <p:spPr>
          <a:xfrm>
            <a:off x="5517131" y="1943593"/>
            <a:ext cx="6415405" cy="5255881"/>
          </a:xfrm>
          <a:prstGeom prst="rect">
            <a:avLst/>
          </a:prstGeom>
          <a:ln w="12700">
            <a:miter lim="400000"/>
          </a:ln>
        </p:spPr>
      </p:pic>
      <p:sp>
        <p:nvSpPr>
          <p:cNvPr id="139" name="Shape 139"/>
          <p:cNvSpPr/>
          <p:nvPr/>
        </p:nvSpPr>
        <p:spPr>
          <a:xfrm>
            <a:off x="1438936" y="5491597"/>
            <a:ext cx="4587078" cy="1849210"/>
          </a:xfrm>
          <a:prstGeom prst="roundRect">
            <a:avLst>
              <a:gd name="adj" fmla="val 12652"/>
            </a:avLst>
          </a:prstGeom>
          <a:gradFill>
            <a:gsLst>
              <a:gs pos="0">
                <a:srgbClr val="FBFEFF"/>
              </a:gs>
              <a:gs pos="100000">
                <a:srgbClr val="A0E9FC"/>
              </a:gs>
            </a:gsLst>
            <a:lin ang="5400000"/>
          </a:gradFill>
          <a:ln w="12700">
            <a:solidFill>
              <a:srgbClr val="71C0C8"/>
            </a:solidFill>
            <a:miter lim="400000"/>
          </a:ln>
          <a:extLst>
            <a:ext uri="{C572A759-6A51-4108-AA02-DFA0A04FC94B}">
              <ma14:wrappingTextBoxFlag xmlns:ma14="http://schemas.microsoft.com/office/mac/drawingml/2011/main" val="1"/>
            </a:ext>
          </a:extLst>
        </p:spPr>
        <p:txBody>
          <a:bodyPr lIns="50800" tIns="50800" rIns="50800" bIns="50800" anchor="ctr"/>
          <a:lstStyle/>
          <a:p>
            <a:pPr algn="l">
              <a:defRPr sz="2400"/>
            </a:pPr>
            <a:r>
              <a:t>Simple Interactive Applications</a:t>
            </a:r>
          </a:p>
          <a:p>
            <a:pPr lvl="1" marL="740833" indent="-296333" algn="l">
              <a:buSzPct val="75000"/>
              <a:buChar char="•"/>
              <a:defRPr sz="2400"/>
            </a:pPr>
            <a:r>
              <a:t>JavaScript, jQuery, PHP,…</a:t>
            </a:r>
          </a:p>
          <a:p>
            <a:pPr lvl="1" marL="740833" indent="-296333" algn="l">
              <a:buSzPct val="75000"/>
              <a:buChar char="•"/>
              <a:defRPr sz="2400"/>
            </a:pPr>
            <a:r>
              <a:t>1995</a:t>
            </a:r>
          </a:p>
        </p:txBody>
      </p:sp>
      <p:pic>
        <p:nvPicPr>
          <p:cNvPr id="140" name="pasted-image.png"/>
          <p:cNvPicPr>
            <a:picLocks noChangeAspect="1"/>
          </p:cNvPicPr>
          <p:nvPr/>
        </p:nvPicPr>
        <p:blipFill>
          <a:blip r:embed="rId4">
            <a:extLst/>
          </a:blip>
          <a:stretch>
            <a:fillRect/>
          </a:stretch>
        </p:blipFill>
        <p:spPr>
          <a:xfrm>
            <a:off x="6376879" y="1878426"/>
            <a:ext cx="6248401" cy="7035801"/>
          </a:xfrm>
          <a:prstGeom prst="rect">
            <a:avLst/>
          </a:prstGeom>
          <a:ln w="12700">
            <a:miter lim="400000"/>
          </a:ln>
        </p:spPr>
      </p:pic>
      <p:sp>
        <p:nvSpPr>
          <p:cNvPr id="141" name="Shape 141"/>
          <p:cNvSpPr/>
          <p:nvPr/>
        </p:nvSpPr>
        <p:spPr>
          <a:xfrm>
            <a:off x="2416499" y="2904684"/>
            <a:ext cx="5686093" cy="2477291"/>
          </a:xfrm>
          <a:prstGeom prst="roundRect">
            <a:avLst>
              <a:gd name="adj" fmla="val 9722"/>
            </a:avLst>
          </a:prstGeom>
          <a:gradFill>
            <a:gsLst>
              <a:gs pos="0">
                <a:srgbClr val="FBFEFF"/>
              </a:gs>
              <a:gs pos="100000">
                <a:srgbClr val="A0E9FC"/>
              </a:gs>
            </a:gsLst>
            <a:lin ang="5400000"/>
          </a:gradFill>
          <a:ln w="12700">
            <a:solidFill>
              <a:srgbClr val="71C0C8"/>
            </a:solidFill>
            <a:miter lim="400000"/>
          </a:ln>
          <a:extLst>
            <a:ext uri="{C572A759-6A51-4108-AA02-DFA0A04FC94B}">
              <ma14:wrappingTextBoxFlag xmlns:ma14="http://schemas.microsoft.com/office/mac/drawingml/2011/main" val="1"/>
            </a:ext>
          </a:extLst>
        </p:spPr>
        <p:txBody>
          <a:bodyPr lIns="50800" tIns="50800" rIns="50800" bIns="50800" anchor="ctr"/>
          <a:lstStyle/>
          <a:p>
            <a:pPr algn="l">
              <a:defRPr sz="2400"/>
            </a:pPr>
            <a:r>
              <a:t>Rich Internet Applications</a:t>
            </a:r>
          </a:p>
          <a:p>
            <a:pPr lvl="1" marL="740833" indent="-296333" algn="l">
              <a:buSzPct val="75000"/>
              <a:buChar char="•"/>
              <a:defRPr sz="2400"/>
            </a:pPr>
            <a:r>
              <a:t>Ajax</a:t>
            </a:r>
          </a:p>
          <a:p>
            <a:pPr lvl="1" marL="740833" indent="-296333" algn="l">
              <a:buSzPct val="75000"/>
              <a:buChar char="•"/>
              <a:defRPr sz="2400"/>
            </a:pPr>
            <a:r>
              <a:t>Client side MV* frameworks : Backbone, Ember, …</a:t>
            </a:r>
          </a:p>
          <a:p>
            <a:pPr lvl="1" marL="740833" indent="-296333" algn="l">
              <a:buSzPct val="75000"/>
              <a:buChar char="•"/>
              <a:defRPr sz="2400"/>
            </a:pPr>
            <a:r>
              <a:t>2004</a:t>
            </a:r>
          </a:p>
        </p:txBody>
      </p:sp>
      <p:pic>
        <p:nvPicPr>
          <p:cNvPr id="142" name="pasted-image.png"/>
          <p:cNvPicPr>
            <a:picLocks noChangeAspect="1"/>
          </p:cNvPicPr>
          <p:nvPr/>
        </p:nvPicPr>
        <p:blipFill>
          <a:blip r:embed="rId5">
            <a:extLst/>
          </a:blip>
          <a:stretch>
            <a:fillRect/>
          </a:stretch>
        </p:blipFill>
        <p:spPr>
          <a:xfrm>
            <a:off x="6564205" y="5188176"/>
            <a:ext cx="6248401" cy="4165600"/>
          </a:xfrm>
          <a:prstGeom prst="rect">
            <a:avLst/>
          </a:prstGeom>
          <a:ln w="12700">
            <a:miter lim="400000"/>
          </a:ln>
        </p:spPr>
      </p:pic>
      <p:sp>
        <p:nvSpPr>
          <p:cNvPr id="143" name="Shape 143"/>
          <p:cNvSpPr/>
          <p:nvPr/>
        </p:nvSpPr>
        <p:spPr>
          <a:xfrm>
            <a:off x="7769207" y="1617430"/>
            <a:ext cx="4322693" cy="2130912"/>
          </a:xfrm>
          <a:prstGeom prst="roundRect">
            <a:avLst>
              <a:gd name="adj" fmla="val 10347"/>
            </a:avLst>
          </a:prstGeom>
          <a:gradFill>
            <a:gsLst>
              <a:gs pos="0">
                <a:srgbClr val="FBFEFF"/>
              </a:gs>
              <a:gs pos="100000">
                <a:schemeClr val="accent4"/>
              </a:gs>
            </a:gsLst>
            <a:lin ang="5400000"/>
          </a:gradFill>
          <a:ln w="12700">
            <a:solidFill>
              <a:srgbClr val="71C0C8"/>
            </a:solidFill>
            <a:miter lim="400000"/>
          </a:ln>
          <a:extLst>
            <a:ext uri="{C572A759-6A51-4108-AA02-DFA0A04FC94B}">
              <ma14:wrappingTextBoxFlag xmlns:ma14="http://schemas.microsoft.com/office/mac/drawingml/2011/main" val="1"/>
            </a:ext>
          </a:extLst>
        </p:spPr>
        <p:txBody>
          <a:bodyPr lIns="50800" tIns="50800" rIns="50800" bIns="50800" anchor="ctr"/>
          <a:lstStyle/>
          <a:p>
            <a:pPr algn="l">
              <a:defRPr sz="2400"/>
            </a:pPr>
            <a:r>
              <a:t>In-Cloud Applications?</a:t>
            </a:r>
          </a:p>
          <a:p>
            <a:pPr lvl="1" marL="740833" indent="-296333" algn="l">
              <a:buSzPct val="75000"/>
              <a:buChar char="•"/>
              <a:defRPr sz="2400"/>
            </a:pPr>
            <a:r>
              <a:t>Seamless access</a:t>
            </a:r>
          </a:p>
          <a:p>
            <a:pPr lvl="1" marL="740833" indent="-296333" algn="l">
              <a:buSzPct val="75000"/>
              <a:buChar char="•"/>
              <a:defRPr sz="2400"/>
            </a:pPr>
            <a:r>
              <a:t>CloudBrowser</a:t>
            </a:r>
          </a:p>
        </p:txBody>
      </p:sp>
    </p:spTree>
  </p:cSld>
  <p:clrMapOvr>
    <a:masterClrMapping/>
  </p:clrMapOvr>
  <p:transition xmlns:p14="http://schemas.microsoft.com/office/powerpoint/2010/main" spd="med" advClick="1" p14:dur="1000"/>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8" presetID="22" grpId="1" fill="hold">
                                  <p:stCondLst>
                                    <p:cond delay="0"/>
                                  </p:stCondLst>
                                  <p:iterate type="el" backwards="0">
                                    <p:tmAbs val="0"/>
                                  </p:iterate>
                                  <p:childTnLst>
                                    <p:set>
                                      <p:cBhvr>
                                        <p:cTn id="6" fill="hold"/>
                                        <p:tgtEl>
                                          <p:spTgt spid="137"/>
                                        </p:tgtEl>
                                        <p:attrNameLst>
                                          <p:attrName>style.visibility</p:attrName>
                                        </p:attrNameLst>
                                      </p:cBhvr>
                                      <p:to>
                                        <p:strVal val="visible"/>
                                      </p:to>
                                    </p:set>
                                    <p:animEffect filter="wipe(left)" transition="in">
                                      <p:cBhvr>
                                        <p:cTn id="7" dur="1000"/>
                                        <p:tgtEl>
                                          <p:spTgt spid="137"/>
                                        </p:tgtEl>
                                      </p:cBhvr>
                                    </p:animEffect>
                                  </p:childTnLst>
                                </p:cTn>
                              </p:par>
                            </p:childTnLst>
                          </p:cTn>
                        </p:par>
                      </p:childTnLst>
                    </p:cTn>
                  </p:par>
                  <p:par>
                    <p:cTn id="8" fill="hold">
                      <p:stCondLst>
                        <p:cond delay="indefinite"/>
                      </p:stCondLst>
                      <p:childTnLst>
                        <p:par>
                          <p:cTn id="9" fill="hold">
                            <p:stCondLst>
                              <p:cond delay="0"/>
                            </p:stCondLst>
                            <p:childTnLst>
                              <p:par>
                                <p:cTn id="10" presetClass="entr" nodeType="clickEffect" presetSubtype="8" presetID="22" grpId="2" fill="hold">
                                  <p:stCondLst>
                                    <p:cond delay="0"/>
                                  </p:stCondLst>
                                  <p:iterate type="el" backwards="0">
                                    <p:tmAbs val="0"/>
                                  </p:iterate>
                                  <p:childTnLst>
                                    <p:set>
                                      <p:cBhvr>
                                        <p:cTn id="11" fill="hold"/>
                                        <p:tgtEl>
                                          <p:spTgt spid="138"/>
                                        </p:tgtEl>
                                        <p:attrNameLst>
                                          <p:attrName>style.visibility</p:attrName>
                                        </p:attrNameLst>
                                      </p:cBhvr>
                                      <p:to>
                                        <p:strVal val="visible"/>
                                      </p:to>
                                    </p:set>
                                    <p:animEffect filter="wipe(left)" transition="in">
                                      <p:cBhvr>
                                        <p:cTn id="12" dur="500"/>
                                        <p:tgtEl>
                                          <p:spTgt spid="138"/>
                                        </p:tgtEl>
                                      </p:cBhvr>
                                    </p:animEffect>
                                  </p:childTnLst>
                                </p:cTn>
                              </p:par>
                            </p:childTnLst>
                          </p:cTn>
                        </p:par>
                      </p:childTnLst>
                    </p:cTn>
                  </p:par>
                  <p:par>
                    <p:cTn id="13" fill="hold">
                      <p:stCondLst>
                        <p:cond delay="indefinite"/>
                      </p:stCondLst>
                      <p:childTnLst>
                        <p:par>
                          <p:cTn id="14" fill="hold">
                            <p:stCondLst>
                              <p:cond delay="0"/>
                            </p:stCondLst>
                            <p:childTnLst>
                              <p:par>
                                <p:cTn id="15" presetClass="exit" nodeType="clickEffect" presetSubtype="2" presetID="2" grpId="3" fill="hold">
                                  <p:stCondLst>
                                    <p:cond delay="0"/>
                                  </p:stCondLst>
                                  <p:iterate type="el" backwards="0">
                                    <p:tmAbs val="0"/>
                                  </p:iterate>
                                  <p:childTnLst>
                                    <p:anim calcmode="lin" valueType="num">
                                      <p:cBhvr>
                                        <p:cTn id="16" dur="1000" fill="hold"/>
                                        <p:tgtEl>
                                          <p:spTgt spid="138"/>
                                        </p:tgtEl>
                                        <p:attrNameLst>
                                          <p:attrName>ppt_x</p:attrName>
                                        </p:attrNameLst>
                                      </p:cBhvr>
                                      <p:tavLst>
                                        <p:tav tm="0">
                                          <p:val>
                                            <p:strVal val="ppt_x"/>
                                          </p:val>
                                        </p:tav>
                                        <p:tav tm="100000">
                                          <p:val>
                                            <p:strVal val="1+ppt_w/2"/>
                                          </p:val>
                                        </p:tav>
                                      </p:tavLst>
                                    </p:anim>
                                    <p:anim calcmode="lin" valueType="num">
                                      <p:cBhvr>
                                        <p:cTn id="17" dur="1000" fill="hold"/>
                                        <p:tgtEl>
                                          <p:spTgt spid="138"/>
                                        </p:tgtEl>
                                        <p:attrNameLst>
                                          <p:attrName>ppt_y</p:attrName>
                                        </p:attrNameLst>
                                      </p:cBhvr>
                                      <p:tavLst>
                                        <p:tav tm="0">
                                          <p:val>
                                            <p:strVal val="ppt_y"/>
                                          </p:val>
                                        </p:tav>
                                        <p:tav tm="100000">
                                          <p:val>
                                            <p:strVal val="ppt_y"/>
                                          </p:val>
                                        </p:tav>
                                      </p:tavLst>
                                    </p:anim>
                                    <p:set>
                                      <p:cBhvr>
                                        <p:cTn id="18" fill="hold">
                                          <p:stCondLst>
                                            <p:cond delay="999"/>
                                          </p:stCondLst>
                                        </p:cTn>
                                        <p:tgtEl>
                                          <p:spTgt spid="138"/>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Class="entr" nodeType="clickEffect" presetSubtype="8" presetID="22" grpId="4" fill="hold">
                                  <p:stCondLst>
                                    <p:cond delay="0"/>
                                  </p:stCondLst>
                                  <p:iterate type="el" backwards="0">
                                    <p:tmAbs val="0"/>
                                  </p:iterate>
                                  <p:childTnLst>
                                    <p:set>
                                      <p:cBhvr>
                                        <p:cTn id="22" fill="hold"/>
                                        <p:tgtEl>
                                          <p:spTgt spid="139"/>
                                        </p:tgtEl>
                                        <p:attrNameLst>
                                          <p:attrName>style.visibility</p:attrName>
                                        </p:attrNameLst>
                                      </p:cBhvr>
                                      <p:to>
                                        <p:strVal val="visible"/>
                                      </p:to>
                                    </p:set>
                                    <p:animEffect filter="wipe(left)" transition="in">
                                      <p:cBhvr>
                                        <p:cTn id="23" dur="500"/>
                                        <p:tgtEl>
                                          <p:spTgt spid="139"/>
                                        </p:tgtEl>
                                      </p:cBhvr>
                                    </p:animEffect>
                                  </p:childTnLst>
                                </p:cTn>
                              </p:par>
                            </p:childTnLst>
                          </p:cTn>
                        </p:par>
                      </p:childTnLst>
                    </p:cTn>
                  </p:par>
                  <p:par>
                    <p:cTn id="24" fill="hold">
                      <p:stCondLst>
                        <p:cond delay="indefinite"/>
                      </p:stCondLst>
                      <p:childTnLst>
                        <p:par>
                          <p:cTn id="25" fill="hold">
                            <p:stCondLst>
                              <p:cond delay="0"/>
                            </p:stCondLst>
                            <p:childTnLst>
                              <p:par>
                                <p:cTn id="26" presetClass="entr" nodeType="clickEffect" presetSubtype="8" presetID="22" grpId="5" fill="hold">
                                  <p:stCondLst>
                                    <p:cond delay="0"/>
                                  </p:stCondLst>
                                  <p:iterate type="el" backwards="0">
                                    <p:tmAbs val="0"/>
                                  </p:iterate>
                                  <p:childTnLst>
                                    <p:set>
                                      <p:cBhvr>
                                        <p:cTn id="27" fill="hold"/>
                                        <p:tgtEl>
                                          <p:spTgt spid="140"/>
                                        </p:tgtEl>
                                        <p:attrNameLst>
                                          <p:attrName>style.visibility</p:attrName>
                                        </p:attrNameLst>
                                      </p:cBhvr>
                                      <p:to>
                                        <p:strVal val="visible"/>
                                      </p:to>
                                    </p:set>
                                    <p:animEffect filter="wipe(left)" transition="in">
                                      <p:cBhvr>
                                        <p:cTn id="28" dur="1000"/>
                                        <p:tgtEl>
                                          <p:spTgt spid="140"/>
                                        </p:tgtEl>
                                      </p:cBhvr>
                                    </p:animEffect>
                                  </p:childTnLst>
                                </p:cTn>
                              </p:par>
                            </p:childTnLst>
                          </p:cTn>
                        </p:par>
                      </p:childTnLst>
                    </p:cTn>
                  </p:par>
                  <p:par>
                    <p:cTn id="29" fill="hold">
                      <p:stCondLst>
                        <p:cond delay="indefinite"/>
                      </p:stCondLst>
                      <p:childTnLst>
                        <p:par>
                          <p:cTn id="30" fill="hold">
                            <p:stCondLst>
                              <p:cond delay="0"/>
                            </p:stCondLst>
                            <p:childTnLst>
                              <p:par>
                                <p:cTn id="31" presetClass="exit" nodeType="clickEffect" presetSubtype="2" presetID="2" grpId="6" fill="hold">
                                  <p:stCondLst>
                                    <p:cond delay="0"/>
                                  </p:stCondLst>
                                  <p:iterate type="el" backwards="0">
                                    <p:tmAbs val="0"/>
                                  </p:iterate>
                                  <p:childTnLst>
                                    <p:anim calcmode="lin" valueType="num">
                                      <p:cBhvr>
                                        <p:cTn id="32" dur="1000" fill="hold"/>
                                        <p:tgtEl>
                                          <p:spTgt spid="140"/>
                                        </p:tgtEl>
                                        <p:attrNameLst>
                                          <p:attrName>ppt_x</p:attrName>
                                        </p:attrNameLst>
                                      </p:cBhvr>
                                      <p:tavLst>
                                        <p:tav tm="0">
                                          <p:val>
                                            <p:strVal val="ppt_x"/>
                                          </p:val>
                                        </p:tav>
                                        <p:tav tm="100000">
                                          <p:val>
                                            <p:strVal val="1+ppt_w/2"/>
                                          </p:val>
                                        </p:tav>
                                      </p:tavLst>
                                    </p:anim>
                                    <p:anim calcmode="lin" valueType="num">
                                      <p:cBhvr>
                                        <p:cTn id="33" dur="1000" fill="hold"/>
                                        <p:tgtEl>
                                          <p:spTgt spid="140"/>
                                        </p:tgtEl>
                                        <p:attrNameLst>
                                          <p:attrName>ppt_y</p:attrName>
                                        </p:attrNameLst>
                                      </p:cBhvr>
                                      <p:tavLst>
                                        <p:tav tm="0">
                                          <p:val>
                                            <p:strVal val="ppt_y"/>
                                          </p:val>
                                        </p:tav>
                                        <p:tav tm="100000">
                                          <p:val>
                                            <p:strVal val="ppt_y"/>
                                          </p:val>
                                        </p:tav>
                                      </p:tavLst>
                                    </p:anim>
                                    <p:set>
                                      <p:cBhvr>
                                        <p:cTn id="34" fill="hold">
                                          <p:stCondLst>
                                            <p:cond delay="999"/>
                                          </p:stCondLst>
                                        </p:cTn>
                                        <p:tgtEl>
                                          <p:spTgt spid="140"/>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Class="entr" nodeType="clickEffect" presetSubtype="8" presetID="22" grpId="7" fill="hold">
                                  <p:stCondLst>
                                    <p:cond delay="0"/>
                                  </p:stCondLst>
                                  <p:iterate type="el" backwards="0">
                                    <p:tmAbs val="0"/>
                                  </p:iterate>
                                  <p:childTnLst>
                                    <p:set>
                                      <p:cBhvr>
                                        <p:cTn id="38" fill="hold"/>
                                        <p:tgtEl>
                                          <p:spTgt spid="141"/>
                                        </p:tgtEl>
                                        <p:attrNameLst>
                                          <p:attrName>style.visibility</p:attrName>
                                        </p:attrNameLst>
                                      </p:cBhvr>
                                      <p:to>
                                        <p:strVal val="visible"/>
                                      </p:to>
                                    </p:set>
                                    <p:animEffect filter="wipe(left)" transition="in">
                                      <p:cBhvr>
                                        <p:cTn id="39" dur="1000"/>
                                        <p:tgtEl>
                                          <p:spTgt spid="141"/>
                                        </p:tgtEl>
                                      </p:cBhvr>
                                    </p:animEffect>
                                  </p:childTnLst>
                                </p:cTn>
                              </p:par>
                            </p:childTnLst>
                          </p:cTn>
                        </p:par>
                      </p:childTnLst>
                    </p:cTn>
                  </p:par>
                  <p:par>
                    <p:cTn id="40" fill="hold">
                      <p:stCondLst>
                        <p:cond delay="indefinite"/>
                      </p:stCondLst>
                      <p:childTnLst>
                        <p:par>
                          <p:cTn id="41" fill="hold">
                            <p:stCondLst>
                              <p:cond delay="0"/>
                            </p:stCondLst>
                            <p:childTnLst>
                              <p:par>
                                <p:cTn id="42" presetClass="entr" nodeType="clickEffect" presetSubtype="8" presetID="22" grpId="8" fill="hold">
                                  <p:stCondLst>
                                    <p:cond delay="0"/>
                                  </p:stCondLst>
                                  <p:iterate type="el" backwards="0">
                                    <p:tmAbs val="0"/>
                                  </p:iterate>
                                  <p:childTnLst>
                                    <p:set>
                                      <p:cBhvr>
                                        <p:cTn id="43" fill="hold"/>
                                        <p:tgtEl>
                                          <p:spTgt spid="142"/>
                                        </p:tgtEl>
                                        <p:attrNameLst>
                                          <p:attrName>style.visibility</p:attrName>
                                        </p:attrNameLst>
                                      </p:cBhvr>
                                      <p:to>
                                        <p:strVal val="visible"/>
                                      </p:to>
                                    </p:set>
                                    <p:animEffect filter="wipe(left)" transition="in">
                                      <p:cBhvr>
                                        <p:cTn id="44" dur="1000"/>
                                        <p:tgtEl>
                                          <p:spTgt spid="142"/>
                                        </p:tgtEl>
                                      </p:cBhvr>
                                    </p:animEffect>
                                  </p:childTnLst>
                                </p:cTn>
                              </p:par>
                            </p:childTnLst>
                          </p:cTn>
                        </p:par>
                      </p:childTnLst>
                    </p:cTn>
                  </p:par>
                  <p:par>
                    <p:cTn id="45" fill="hold">
                      <p:stCondLst>
                        <p:cond delay="indefinite"/>
                      </p:stCondLst>
                      <p:childTnLst>
                        <p:par>
                          <p:cTn id="46" fill="hold">
                            <p:stCondLst>
                              <p:cond delay="0"/>
                            </p:stCondLst>
                            <p:childTnLst>
                              <p:par>
                                <p:cTn id="47" presetClass="exit" nodeType="clickEffect" presetSubtype="2" presetID="2" grpId="9" fill="hold">
                                  <p:stCondLst>
                                    <p:cond delay="0"/>
                                  </p:stCondLst>
                                  <p:iterate type="el" backwards="0">
                                    <p:tmAbs val="0"/>
                                  </p:iterate>
                                  <p:childTnLst>
                                    <p:anim calcmode="lin" valueType="num">
                                      <p:cBhvr>
                                        <p:cTn id="48" dur="1000" fill="hold"/>
                                        <p:tgtEl>
                                          <p:spTgt spid="142"/>
                                        </p:tgtEl>
                                        <p:attrNameLst>
                                          <p:attrName>ppt_x</p:attrName>
                                        </p:attrNameLst>
                                      </p:cBhvr>
                                      <p:tavLst>
                                        <p:tav tm="0">
                                          <p:val>
                                            <p:strVal val="ppt_x"/>
                                          </p:val>
                                        </p:tav>
                                        <p:tav tm="100000">
                                          <p:val>
                                            <p:strVal val="1+ppt_w/2"/>
                                          </p:val>
                                        </p:tav>
                                      </p:tavLst>
                                    </p:anim>
                                    <p:anim calcmode="lin" valueType="num">
                                      <p:cBhvr>
                                        <p:cTn id="49" dur="1000" fill="hold"/>
                                        <p:tgtEl>
                                          <p:spTgt spid="142"/>
                                        </p:tgtEl>
                                        <p:attrNameLst>
                                          <p:attrName>ppt_y</p:attrName>
                                        </p:attrNameLst>
                                      </p:cBhvr>
                                      <p:tavLst>
                                        <p:tav tm="0">
                                          <p:val>
                                            <p:strVal val="ppt_y"/>
                                          </p:val>
                                        </p:tav>
                                        <p:tav tm="100000">
                                          <p:val>
                                            <p:strVal val="ppt_y"/>
                                          </p:val>
                                        </p:tav>
                                      </p:tavLst>
                                    </p:anim>
                                    <p:set>
                                      <p:cBhvr>
                                        <p:cTn id="50" fill="hold">
                                          <p:stCondLst>
                                            <p:cond delay="999"/>
                                          </p:stCondLst>
                                        </p:cTn>
                                        <p:tgtEl>
                                          <p:spTgt spid="142"/>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Class="entr" nodeType="clickEffect" presetSubtype="8" presetID="22" grpId="10" fill="hold">
                                  <p:stCondLst>
                                    <p:cond delay="0"/>
                                  </p:stCondLst>
                                  <p:iterate type="el" backwards="0">
                                    <p:tmAbs val="0"/>
                                  </p:iterate>
                                  <p:childTnLst>
                                    <p:set>
                                      <p:cBhvr>
                                        <p:cTn id="54" fill="hold"/>
                                        <p:tgtEl>
                                          <p:spTgt spid="143"/>
                                        </p:tgtEl>
                                        <p:attrNameLst>
                                          <p:attrName>style.visibility</p:attrName>
                                        </p:attrNameLst>
                                      </p:cBhvr>
                                      <p:to>
                                        <p:strVal val="visible"/>
                                      </p:to>
                                    </p:set>
                                    <p:animEffect filter="wipe(left)" transition="in">
                                      <p:cBhvr>
                                        <p:cTn id="55" dur="1000"/>
                                        <p:tgtEl>
                                          <p:spTgt spid="14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42" grpId="8"/>
      <p:bldP build="whole" bldLvl="1" animBg="1" rev="0" advAuto="0" spid="142" grpId="9"/>
      <p:bldP build="whole" bldLvl="1" animBg="1" rev="0" advAuto="0" spid="143" grpId="10"/>
      <p:bldP build="whole" bldLvl="1" animBg="1" rev="0" advAuto="0" spid="137" grpId="1"/>
      <p:bldP build="whole" bldLvl="1" animBg="1" rev="0" advAuto="0" spid="138" grpId="2"/>
      <p:bldP build="whole" bldLvl="1" animBg="1" rev="0" advAuto="0" spid="140" grpId="5"/>
      <p:bldP build="whole" bldLvl="1" animBg="1" rev="0" advAuto="0" spid="140" grpId="6"/>
      <p:bldP build="whole" bldLvl="1" animBg="1" rev="0" advAuto="0" spid="138" grpId="3"/>
      <p:bldP build="whole" bldLvl="1" animBg="1" rev="0" advAuto="0" spid="141" grpId="7"/>
      <p:bldP build="whole" bldLvl="1" animBg="1" rev="0" advAuto="0" spid="139" grpId="4"/>
    </p:bldLst>
  </p:timing>
</p:sld>
</file>

<file path=ppt/slides/slide4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600" name="pasted-image.png"/>
          <p:cNvPicPr>
            <a:picLocks noChangeAspect="1"/>
          </p:cNvPicPr>
          <p:nvPr/>
        </p:nvPicPr>
        <p:blipFill>
          <a:blip r:embed="rId3">
            <a:extLst/>
          </a:blip>
          <a:stretch>
            <a:fillRect/>
          </a:stretch>
        </p:blipFill>
        <p:spPr>
          <a:xfrm>
            <a:off x="382910" y="1017539"/>
            <a:ext cx="11866252" cy="8306377"/>
          </a:xfrm>
          <a:prstGeom prst="rect">
            <a:avLst/>
          </a:prstGeom>
          <a:ln w="12700">
            <a:miter lim="400000"/>
          </a:ln>
        </p:spPr>
      </p:pic>
      <p:sp>
        <p:nvSpPr>
          <p:cNvPr id="601" name="Shape 601"/>
          <p:cNvSpPr/>
          <p:nvPr>
            <p:ph type="title"/>
          </p:nvPr>
        </p:nvSpPr>
        <p:spPr>
          <a:prstGeom prst="rect">
            <a:avLst/>
          </a:prstGeom>
        </p:spPr>
        <p:txBody>
          <a:bodyPr/>
          <a:lstStyle/>
          <a:p>
            <a:pPr/>
            <a:r>
              <a:t>Evaluation — Click Application</a:t>
            </a:r>
          </a:p>
        </p:txBody>
      </p:sp>
      <p:sp>
        <p:nvSpPr>
          <p:cNvPr id="602" name="Shape 602"/>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603" name="Shape 603"/>
          <p:cNvSpPr/>
          <p:nvPr>
            <p:ph type="body" sz="quarter" idx="1"/>
          </p:nvPr>
        </p:nvSpPr>
        <p:spPr>
          <a:xfrm>
            <a:off x="7144091" y="7015811"/>
            <a:ext cx="4843035" cy="1229197"/>
          </a:xfrm>
          <a:prstGeom prst="rect">
            <a:avLst/>
          </a:prstGeom>
        </p:spPr>
        <p:txBody>
          <a:bodyPr/>
          <a:lstStyle>
            <a:lvl1pPr marL="0" indent="0">
              <a:buSzTx/>
              <a:buNone/>
            </a:lvl1pPr>
          </a:lstStyle>
          <a:p>
            <a:pPr/>
            <a:r>
              <a:t>1,200 clients, 96ms latency</a:t>
            </a:r>
          </a:p>
        </p:txBody>
      </p:sp>
    </p:spTree>
  </p:cSld>
  <p:clrMapOvr>
    <a:masterClrMapping/>
  </p:clrMapOvr>
  <p:transition xmlns:p14="http://schemas.microsoft.com/office/powerpoint/2010/main" spd="med" advClick="1" p14:dur="1000"/>
</p:sld>
</file>

<file path=ppt/slides/slide4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607" name="pasted-image.png"/>
          <p:cNvPicPr>
            <a:picLocks noChangeAspect="1"/>
          </p:cNvPicPr>
          <p:nvPr/>
        </p:nvPicPr>
        <p:blipFill>
          <a:blip r:embed="rId3">
            <a:extLst/>
          </a:blip>
          <a:stretch>
            <a:fillRect/>
          </a:stretch>
        </p:blipFill>
        <p:spPr>
          <a:xfrm>
            <a:off x="638644" y="1042264"/>
            <a:ext cx="11727512" cy="8209260"/>
          </a:xfrm>
          <a:prstGeom prst="rect">
            <a:avLst/>
          </a:prstGeom>
          <a:ln w="12700">
            <a:miter lim="400000"/>
          </a:ln>
        </p:spPr>
      </p:pic>
      <p:sp>
        <p:nvSpPr>
          <p:cNvPr id="608" name="Shape 608"/>
          <p:cNvSpPr/>
          <p:nvPr>
            <p:ph type="title"/>
          </p:nvPr>
        </p:nvSpPr>
        <p:spPr>
          <a:prstGeom prst="rect">
            <a:avLst/>
          </a:prstGeom>
        </p:spPr>
        <p:txBody>
          <a:bodyPr/>
          <a:lstStyle/>
          <a:p>
            <a:pPr/>
            <a:r>
              <a:t>Evaluation — Click Application With Delay</a:t>
            </a:r>
          </a:p>
        </p:txBody>
      </p:sp>
      <p:sp>
        <p:nvSpPr>
          <p:cNvPr id="609" name="Shape 609"/>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610" name="Shape 610"/>
          <p:cNvSpPr/>
          <p:nvPr>
            <p:ph type="body" sz="quarter" idx="1"/>
          </p:nvPr>
        </p:nvSpPr>
        <p:spPr>
          <a:xfrm>
            <a:off x="6825863" y="4432106"/>
            <a:ext cx="5107168" cy="3245128"/>
          </a:xfrm>
          <a:prstGeom prst="rect">
            <a:avLst/>
          </a:prstGeom>
        </p:spPr>
        <p:txBody>
          <a:bodyPr/>
          <a:lstStyle/>
          <a:p>
            <a:pPr marL="422275" indent="-422275" defTabSz="554990">
              <a:spcBef>
                <a:spcPts val="3900"/>
              </a:spcBef>
              <a:defRPr sz="3420"/>
            </a:pPr>
            <a:r>
              <a:t>1-2s random delay in between clicks to simulate “think time”</a:t>
            </a:r>
          </a:p>
          <a:p>
            <a:pPr marL="422275" indent="-422275" defTabSz="554990">
              <a:spcBef>
                <a:spcPts val="3900"/>
              </a:spcBef>
              <a:defRPr sz="3420"/>
            </a:pPr>
            <a:r>
              <a:t>14,000 clients, 93ms latency</a:t>
            </a:r>
          </a:p>
        </p:txBody>
      </p:sp>
    </p:spTree>
  </p:cSld>
  <p:clrMapOvr>
    <a:masterClrMapping/>
  </p:clrMapOvr>
  <p:transition xmlns:p14="http://schemas.microsoft.com/office/powerpoint/2010/main" spd="med" advClick="1" p14:dur="1000"/>
</p:sld>
</file>

<file path=ppt/slides/slide4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614" name="pasted-image.png"/>
          <p:cNvPicPr>
            <a:picLocks noChangeAspect="1"/>
          </p:cNvPicPr>
          <p:nvPr/>
        </p:nvPicPr>
        <p:blipFill>
          <a:blip r:embed="rId3">
            <a:extLst/>
          </a:blip>
          <a:stretch>
            <a:fillRect/>
          </a:stretch>
        </p:blipFill>
        <p:spPr>
          <a:xfrm>
            <a:off x="893201" y="1033392"/>
            <a:ext cx="11218398" cy="8307758"/>
          </a:xfrm>
          <a:prstGeom prst="rect">
            <a:avLst/>
          </a:prstGeom>
          <a:ln w="12700">
            <a:miter lim="400000"/>
          </a:ln>
        </p:spPr>
      </p:pic>
      <p:sp>
        <p:nvSpPr>
          <p:cNvPr id="615" name="Shape 615"/>
          <p:cNvSpPr/>
          <p:nvPr>
            <p:ph type="title"/>
          </p:nvPr>
        </p:nvSpPr>
        <p:spPr>
          <a:prstGeom prst="rect">
            <a:avLst/>
          </a:prstGeom>
        </p:spPr>
        <p:txBody>
          <a:bodyPr/>
          <a:lstStyle/>
          <a:p>
            <a:pPr/>
            <a:r>
              <a:t>Evaluation — Chat Application</a:t>
            </a:r>
          </a:p>
        </p:txBody>
      </p:sp>
      <p:sp>
        <p:nvSpPr>
          <p:cNvPr id="616" name="Shape 616"/>
          <p:cNvSpPr/>
          <p:nvPr>
            <p:ph type="body" sz="half" idx="1"/>
          </p:nvPr>
        </p:nvSpPr>
        <p:spPr>
          <a:xfrm>
            <a:off x="4472277" y="1322048"/>
            <a:ext cx="7552774" cy="3367311"/>
          </a:xfrm>
          <a:prstGeom prst="rect">
            <a:avLst/>
          </a:prstGeom>
          <a:solidFill>
            <a:srgbClr val="FFFFFF"/>
          </a:solidFill>
        </p:spPr>
        <p:txBody>
          <a:bodyPr/>
          <a:lstStyle/>
          <a:p>
            <a:pPr/>
            <a:r>
              <a:t>Every 5 users share one chatroom</a:t>
            </a:r>
          </a:p>
          <a:p>
            <a:pPr/>
            <a:r>
              <a:t>Every user sends messages with 5-10s think time</a:t>
            </a:r>
          </a:p>
        </p:txBody>
      </p:sp>
      <p:sp>
        <p:nvSpPr>
          <p:cNvPr id="617" name="Shape 617"/>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14:dur="1000"/>
</p:sld>
</file>

<file path=ppt/slides/slide4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621" name="pasted-image.png"/>
          <p:cNvPicPr>
            <a:picLocks noChangeAspect="1"/>
          </p:cNvPicPr>
          <p:nvPr/>
        </p:nvPicPr>
        <p:blipFill>
          <a:blip r:embed="rId3">
            <a:extLst/>
          </a:blip>
          <a:stretch>
            <a:fillRect/>
          </a:stretch>
        </p:blipFill>
        <p:spPr>
          <a:xfrm>
            <a:off x="895090" y="1257931"/>
            <a:ext cx="11214620" cy="7850234"/>
          </a:xfrm>
          <a:prstGeom prst="rect">
            <a:avLst/>
          </a:prstGeom>
          <a:ln w="12700">
            <a:miter lim="400000"/>
          </a:ln>
        </p:spPr>
      </p:pic>
      <p:sp>
        <p:nvSpPr>
          <p:cNvPr id="622" name="Shape 622"/>
          <p:cNvSpPr/>
          <p:nvPr>
            <p:ph type="title"/>
          </p:nvPr>
        </p:nvSpPr>
        <p:spPr>
          <a:prstGeom prst="rect">
            <a:avLst/>
          </a:prstGeom>
        </p:spPr>
        <p:txBody>
          <a:bodyPr/>
          <a:lstStyle/>
          <a:p>
            <a:pPr/>
            <a:r>
              <a:t>Evaluation — jQuery Chat Application</a:t>
            </a:r>
          </a:p>
        </p:txBody>
      </p:sp>
      <p:sp>
        <p:nvSpPr>
          <p:cNvPr id="623" name="Shape 623"/>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624" name="Shape 624"/>
          <p:cNvSpPr/>
          <p:nvPr>
            <p:ph type="body" sz="quarter" idx="1"/>
          </p:nvPr>
        </p:nvSpPr>
        <p:spPr>
          <a:xfrm>
            <a:off x="3641200" y="1072936"/>
            <a:ext cx="7219896" cy="902128"/>
          </a:xfrm>
          <a:prstGeom prst="rect">
            <a:avLst/>
          </a:prstGeom>
          <a:solidFill>
            <a:srgbClr val="FFFFFF"/>
          </a:solidFill>
        </p:spPr>
        <p:txBody>
          <a:bodyPr/>
          <a:lstStyle/>
          <a:p>
            <a:pPr/>
            <a:r>
              <a:t>2,800 clients, 92ms latency</a:t>
            </a:r>
          </a:p>
        </p:txBody>
      </p:sp>
    </p:spTree>
  </p:cSld>
  <p:clrMapOvr>
    <a:masterClrMapping/>
  </p:clrMapOvr>
  <p:transition xmlns:p14="http://schemas.microsoft.com/office/powerpoint/2010/main" spd="med" advClick="1" p14:dur="1000"/>
</p:sld>
</file>

<file path=ppt/slides/slide4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628" name="pasted-image.png"/>
          <p:cNvPicPr>
            <a:picLocks noChangeAspect="1"/>
          </p:cNvPicPr>
          <p:nvPr/>
        </p:nvPicPr>
        <p:blipFill>
          <a:blip r:embed="rId3">
            <a:extLst/>
          </a:blip>
          <a:stretch>
            <a:fillRect/>
          </a:stretch>
        </p:blipFill>
        <p:spPr>
          <a:xfrm>
            <a:off x="952500" y="1306274"/>
            <a:ext cx="11099800" cy="7769860"/>
          </a:xfrm>
          <a:prstGeom prst="rect">
            <a:avLst/>
          </a:prstGeom>
          <a:ln w="12700">
            <a:miter lim="400000"/>
          </a:ln>
        </p:spPr>
      </p:pic>
      <p:sp>
        <p:nvSpPr>
          <p:cNvPr id="629" name="Shape 629"/>
          <p:cNvSpPr/>
          <p:nvPr>
            <p:ph type="title"/>
          </p:nvPr>
        </p:nvSpPr>
        <p:spPr>
          <a:prstGeom prst="rect">
            <a:avLst/>
          </a:prstGeom>
        </p:spPr>
        <p:txBody>
          <a:bodyPr/>
          <a:lstStyle/>
          <a:p>
            <a:pPr/>
            <a:r>
              <a:t>Evaluation — Angular Chat Application</a:t>
            </a:r>
          </a:p>
        </p:txBody>
      </p:sp>
      <p:sp>
        <p:nvSpPr>
          <p:cNvPr id="630" name="Shape 630"/>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631" name="Shape 631"/>
          <p:cNvSpPr/>
          <p:nvPr>
            <p:ph type="body" sz="quarter" idx="1"/>
          </p:nvPr>
        </p:nvSpPr>
        <p:spPr>
          <a:xfrm>
            <a:off x="3430905" y="1089288"/>
            <a:ext cx="6142991" cy="869424"/>
          </a:xfrm>
          <a:prstGeom prst="rect">
            <a:avLst/>
          </a:prstGeom>
          <a:solidFill>
            <a:srgbClr val="FFFFFF"/>
          </a:solidFill>
        </p:spPr>
        <p:txBody>
          <a:bodyPr/>
          <a:lstStyle/>
          <a:p>
            <a:pPr/>
            <a:r>
              <a:t>1,550 clients, 84ms latency</a:t>
            </a:r>
          </a:p>
        </p:txBody>
      </p:sp>
    </p:spTree>
  </p:cSld>
  <p:clrMapOvr>
    <a:masterClrMapping/>
  </p:clrMapOvr>
  <p:transition xmlns:p14="http://schemas.microsoft.com/office/powerpoint/2010/main" spd="med" advClick="1" p14:dur="1000"/>
</p:sld>
</file>

<file path=ppt/slides/slide4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35" name="Shape 635"/>
          <p:cNvSpPr/>
          <p:nvPr>
            <p:ph type="title"/>
          </p:nvPr>
        </p:nvSpPr>
        <p:spPr>
          <a:prstGeom prst="rect">
            <a:avLst/>
          </a:prstGeom>
        </p:spPr>
        <p:txBody>
          <a:bodyPr/>
          <a:lstStyle/>
          <a:p>
            <a:pPr/>
            <a:r>
              <a:t>Evaluation — Conclusion</a:t>
            </a:r>
          </a:p>
        </p:txBody>
      </p:sp>
      <p:sp>
        <p:nvSpPr>
          <p:cNvPr id="636" name="Shape 636"/>
          <p:cNvSpPr/>
          <p:nvPr>
            <p:ph type="body" idx="1"/>
          </p:nvPr>
        </p:nvSpPr>
        <p:spPr>
          <a:prstGeom prst="rect">
            <a:avLst/>
          </a:prstGeom>
        </p:spPr>
        <p:txBody>
          <a:bodyPr/>
          <a:lstStyle/>
          <a:p>
            <a:pPr/>
            <a:r>
              <a:t>Scales linearly with the number of cores on single machine</a:t>
            </a:r>
          </a:p>
          <a:p>
            <a:pPr/>
            <a:r>
              <a:t>CPU time and memory used by application code becomes bottleneck</a:t>
            </a:r>
          </a:p>
          <a:p>
            <a:pPr/>
            <a:r>
              <a:t>Use of high-level libraries is expensive</a:t>
            </a:r>
          </a:p>
          <a:p>
            <a:pPr/>
            <a:r>
              <a:t>Master and reverse proxies are not bottleneck</a:t>
            </a:r>
          </a:p>
        </p:txBody>
      </p:sp>
      <p:sp>
        <p:nvSpPr>
          <p:cNvPr id="637" name="Shape 637"/>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14:dur="1000"/>
</p:sld>
</file>

<file path=ppt/slides/slide4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41" name="Shape 641"/>
          <p:cNvSpPr/>
          <p:nvPr>
            <p:ph type="title"/>
          </p:nvPr>
        </p:nvSpPr>
        <p:spPr>
          <a:prstGeom prst="rect">
            <a:avLst/>
          </a:prstGeom>
        </p:spPr>
        <p:txBody>
          <a:bodyPr/>
          <a:lstStyle/>
          <a:p>
            <a:pPr/>
            <a:r>
              <a:t>Related Work — Web Frameworks</a:t>
            </a:r>
          </a:p>
        </p:txBody>
      </p:sp>
      <p:sp>
        <p:nvSpPr>
          <p:cNvPr id="642" name="Shape 642"/>
          <p:cNvSpPr/>
          <p:nvPr>
            <p:ph type="body" idx="1"/>
          </p:nvPr>
        </p:nvSpPr>
        <p:spPr>
          <a:prstGeom prst="rect">
            <a:avLst/>
          </a:prstGeom>
        </p:spPr>
        <p:txBody>
          <a:bodyPr/>
          <a:lstStyle/>
          <a:p>
            <a:pPr/>
            <a:r>
              <a:t>Server-centric</a:t>
            </a:r>
          </a:p>
          <a:p>
            <a:pPr lvl="1"/>
            <a:r>
              <a:t>ZK [Chen/Yeh 2005]</a:t>
            </a:r>
          </a:p>
          <a:p>
            <a:pPr lvl="1"/>
            <a:r>
              <a:t>ItsNat [Santamaria]</a:t>
            </a:r>
          </a:p>
          <a:p>
            <a:pPr/>
            <a:r>
              <a:t>Data-driven</a:t>
            </a:r>
          </a:p>
          <a:p>
            <a:pPr lvl="1"/>
            <a:r>
              <a:t>Meteor [Meteor Dev Group 2011]</a:t>
            </a:r>
          </a:p>
        </p:txBody>
      </p:sp>
      <p:sp>
        <p:nvSpPr>
          <p:cNvPr id="643" name="Shape 643"/>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14:dur="1000"/>
</p:sld>
</file>

<file path=ppt/slides/slide4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47" name="Shape 647"/>
          <p:cNvSpPr/>
          <p:nvPr>
            <p:ph type="title"/>
          </p:nvPr>
        </p:nvSpPr>
        <p:spPr>
          <a:prstGeom prst="rect">
            <a:avLst/>
          </a:prstGeom>
        </p:spPr>
        <p:txBody>
          <a:bodyPr/>
          <a:lstStyle/>
          <a:p>
            <a:pPr/>
            <a:r>
              <a:t>Related Work — Thin Clients</a:t>
            </a:r>
          </a:p>
        </p:txBody>
      </p:sp>
      <p:sp>
        <p:nvSpPr>
          <p:cNvPr id="648" name="Shape 648"/>
          <p:cNvSpPr/>
          <p:nvPr>
            <p:ph type="body" idx="1"/>
          </p:nvPr>
        </p:nvSpPr>
        <p:spPr>
          <a:prstGeom prst="rect">
            <a:avLst/>
          </a:prstGeom>
        </p:spPr>
        <p:txBody>
          <a:bodyPr/>
          <a:lstStyle/>
          <a:p>
            <a:pPr/>
            <a:r>
              <a:t>VNC [Richardson 1998]</a:t>
            </a:r>
          </a:p>
          <a:p>
            <a:pPr/>
            <a:r>
              <a:t>X11 [Gettys/Scheifler 1986]</a:t>
            </a:r>
          </a:p>
          <a:p>
            <a:pPr/>
            <a:r>
              <a:t>VMWare Horizon</a:t>
            </a:r>
          </a:p>
          <a:p>
            <a:pPr/>
            <a:r>
              <a:t>Citrix XenDesktop</a:t>
            </a:r>
          </a:p>
        </p:txBody>
      </p:sp>
      <p:sp>
        <p:nvSpPr>
          <p:cNvPr id="649" name="Shape 649"/>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14:dur="1000"/>
</p:sld>
</file>

<file path=ppt/slides/slide4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53" name="Shape 653"/>
          <p:cNvSpPr/>
          <p:nvPr>
            <p:ph type="title"/>
          </p:nvPr>
        </p:nvSpPr>
        <p:spPr>
          <a:prstGeom prst="rect">
            <a:avLst/>
          </a:prstGeom>
        </p:spPr>
        <p:txBody>
          <a:bodyPr/>
          <a:lstStyle/>
          <a:p>
            <a:pPr/>
            <a:r>
              <a:t>Related Work — RPC Frameworks</a:t>
            </a:r>
          </a:p>
        </p:txBody>
      </p:sp>
      <p:sp>
        <p:nvSpPr>
          <p:cNvPr id="654" name="Shape 654"/>
          <p:cNvSpPr/>
          <p:nvPr>
            <p:ph type="body" idx="1"/>
          </p:nvPr>
        </p:nvSpPr>
        <p:spPr>
          <a:prstGeom prst="rect">
            <a:avLst/>
          </a:prstGeom>
        </p:spPr>
        <p:txBody>
          <a:bodyPr/>
          <a:lstStyle/>
          <a:p>
            <a:pPr marL="346709" indent="-346709" defTabSz="455675">
              <a:spcBef>
                <a:spcPts val="3200"/>
              </a:spcBef>
              <a:defRPr sz="2807"/>
            </a:pPr>
            <a:r>
              <a:t>Dynamic languages</a:t>
            </a:r>
          </a:p>
          <a:p>
            <a:pPr lvl="1" marL="693419" indent="-346709" defTabSz="455675">
              <a:spcBef>
                <a:spcPts val="3200"/>
              </a:spcBef>
              <a:defRPr sz="2807"/>
            </a:pPr>
            <a:r>
              <a:t>Dnode [Halliday 2011] for Node.js</a:t>
            </a:r>
          </a:p>
          <a:p>
            <a:pPr lvl="1" marL="693419" indent="-346709" defTabSz="455675">
              <a:spcBef>
                <a:spcPts val="3200"/>
              </a:spcBef>
              <a:defRPr sz="2807"/>
            </a:pPr>
            <a:r>
              <a:t>Pyro [Jong 1998] for Python</a:t>
            </a:r>
          </a:p>
          <a:p>
            <a:pPr lvl="1" marL="693419" indent="-346709" defTabSz="455675">
              <a:spcBef>
                <a:spcPts val="3200"/>
              </a:spcBef>
              <a:defRPr sz="2807"/>
            </a:pPr>
            <a:r>
              <a:t>Druby [Seki 2012] for Ruby</a:t>
            </a:r>
          </a:p>
          <a:p>
            <a:pPr marL="346709" indent="-346709" defTabSz="455675">
              <a:spcBef>
                <a:spcPts val="3200"/>
              </a:spcBef>
              <a:defRPr sz="2807"/>
            </a:pPr>
            <a:r>
              <a:t>Static languages</a:t>
            </a:r>
          </a:p>
          <a:p>
            <a:pPr lvl="1" marL="693419" indent="-346709" defTabSz="455675">
              <a:spcBef>
                <a:spcPts val="3200"/>
              </a:spcBef>
              <a:defRPr sz="2807"/>
            </a:pPr>
            <a:r>
              <a:t>Network objects [Birrell, et al. 1994] for Modula-3</a:t>
            </a:r>
          </a:p>
          <a:p>
            <a:pPr lvl="1" marL="693419" indent="-346709" defTabSz="455675">
              <a:spcBef>
                <a:spcPts val="3200"/>
              </a:spcBef>
              <a:defRPr sz="2807"/>
            </a:pPr>
            <a:r>
              <a:t>Java RMI [Downing 1998] for Java</a:t>
            </a:r>
          </a:p>
          <a:p>
            <a:pPr marL="346709" indent="-346709" defTabSz="455675">
              <a:spcBef>
                <a:spcPts val="3200"/>
              </a:spcBef>
              <a:defRPr sz="2807"/>
            </a:pPr>
            <a:r>
              <a:t>Language independent</a:t>
            </a:r>
          </a:p>
          <a:p>
            <a:pPr lvl="1" marL="693419" indent="-346709" defTabSz="455675">
              <a:spcBef>
                <a:spcPts val="3200"/>
              </a:spcBef>
              <a:defRPr sz="2807"/>
            </a:pPr>
            <a:r>
              <a:t>CORBA [Object Management Group 1991]</a:t>
            </a:r>
          </a:p>
        </p:txBody>
      </p:sp>
      <p:sp>
        <p:nvSpPr>
          <p:cNvPr id="655" name="Shape 655"/>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14:dur="1000"/>
</p:sld>
</file>

<file path=ppt/slides/slide4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59" name="Shape 659"/>
          <p:cNvSpPr/>
          <p:nvPr>
            <p:ph type="title"/>
          </p:nvPr>
        </p:nvSpPr>
        <p:spPr>
          <a:prstGeom prst="rect">
            <a:avLst/>
          </a:prstGeom>
        </p:spPr>
        <p:txBody>
          <a:bodyPr/>
          <a:lstStyle/>
          <a:p>
            <a:pPr/>
            <a:r>
              <a:t>Conclusion</a:t>
            </a:r>
          </a:p>
        </p:txBody>
      </p:sp>
      <p:sp>
        <p:nvSpPr>
          <p:cNvPr id="660" name="Shape 660"/>
          <p:cNvSpPr/>
          <p:nvPr>
            <p:ph type="body" idx="1"/>
          </p:nvPr>
        </p:nvSpPr>
        <p:spPr>
          <a:prstGeom prst="rect">
            <a:avLst/>
          </a:prstGeom>
        </p:spPr>
        <p:txBody>
          <a:bodyPr/>
          <a:lstStyle/>
          <a:p>
            <a:pPr marL="422275" indent="-422275" defTabSz="554990">
              <a:spcBef>
                <a:spcPts val="3900"/>
              </a:spcBef>
              <a:defRPr sz="3420"/>
            </a:pPr>
            <a:r>
              <a:t>CloudBrowser as a PaaS Service</a:t>
            </a:r>
          </a:p>
          <a:p>
            <a:pPr marL="422275" indent="-422275" defTabSz="554990">
              <a:spcBef>
                <a:spcPts val="3900"/>
              </a:spcBef>
              <a:defRPr sz="3420"/>
            </a:pPr>
            <a:r>
              <a:t>Scalable implementation of CloudBrowser</a:t>
            </a:r>
          </a:p>
          <a:p>
            <a:pPr marL="422275" indent="-422275" defTabSz="554990">
              <a:spcBef>
                <a:spcPts val="3900"/>
              </a:spcBef>
              <a:defRPr sz="3420"/>
            </a:pPr>
            <a:r>
              <a:t>Refined application deployment models</a:t>
            </a:r>
          </a:p>
          <a:p>
            <a:pPr marL="422275" indent="-422275" defTabSz="554990">
              <a:spcBef>
                <a:spcPts val="3900"/>
              </a:spcBef>
              <a:defRPr sz="3420"/>
            </a:pPr>
            <a:r>
              <a:t>Secure access to framework objects</a:t>
            </a:r>
          </a:p>
          <a:p>
            <a:pPr marL="422275" indent="-422275" defTabSz="554990">
              <a:spcBef>
                <a:spcPts val="3900"/>
              </a:spcBef>
              <a:defRPr sz="3420"/>
            </a:pPr>
            <a:r>
              <a:t>Flexible node.js RPC framework : nodermi</a:t>
            </a:r>
          </a:p>
          <a:p>
            <a:pPr lvl="1" marL="844550" indent="-422275" defTabSz="554990">
              <a:spcBef>
                <a:spcPts val="3900"/>
              </a:spcBef>
              <a:defRPr sz="3420"/>
            </a:pPr>
            <a:r>
              <a:t>Helped us leverage existing code base</a:t>
            </a:r>
          </a:p>
          <a:p>
            <a:pPr lvl="1" marL="844550" indent="-422275" defTabSz="554990">
              <a:spcBef>
                <a:spcPts val="3900"/>
              </a:spcBef>
              <a:defRPr sz="3420"/>
            </a:pPr>
            <a:r>
              <a:t>Standalone framework, can be applied to other node.js projects</a:t>
            </a:r>
          </a:p>
        </p:txBody>
      </p:sp>
      <p:sp>
        <p:nvSpPr>
          <p:cNvPr id="661" name="Shape 66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14:dur="1000"/>
</p:sld>
</file>

<file path=ppt/slides/slide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7" name="Shape 147"/>
          <p:cNvSpPr/>
          <p:nvPr>
            <p:ph type="title"/>
          </p:nvPr>
        </p:nvSpPr>
        <p:spPr>
          <a:prstGeom prst="rect">
            <a:avLst/>
          </a:prstGeom>
        </p:spPr>
        <p:txBody>
          <a:bodyPr/>
          <a:lstStyle/>
          <a:p>
            <a:pPr/>
            <a:r>
              <a:t>CloudBrowser1.0 [McDaniel/Back 2012]</a:t>
            </a:r>
          </a:p>
        </p:txBody>
      </p:sp>
      <p:sp>
        <p:nvSpPr>
          <p:cNvPr id="148" name="Shape 148"/>
          <p:cNvSpPr/>
          <p:nvPr>
            <p:ph type="body" idx="1"/>
          </p:nvPr>
        </p:nvSpPr>
        <p:spPr>
          <a:prstGeom prst="rect">
            <a:avLst/>
          </a:prstGeom>
        </p:spPr>
        <p:txBody>
          <a:bodyPr/>
          <a:lstStyle/>
          <a:p>
            <a:pPr/>
            <a:r>
              <a:t>Execute application code and maintain presentation states on server side</a:t>
            </a:r>
          </a:p>
          <a:p>
            <a:pPr/>
            <a:r>
              <a:t>Use web browsers only as HTML rendering devices</a:t>
            </a:r>
          </a:p>
          <a:p>
            <a:pPr/>
            <a:r>
              <a:t>Framework provides the server side execution environment, server-client communication and client rendering</a:t>
            </a:r>
          </a:p>
        </p:txBody>
      </p:sp>
      <p:sp>
        <p:nvSpPr>
          <p:cNvPr id="149" name="Shape 149"/>
          <p:cNvSpPr/>
          <p:nvPr>
            <p:ph type="sldNum" sz="quarter" idx="2"/>
          </p:nvPr>
        </p:nvSpPr>
        <p:spPr>
          <a:xfrm>
            <a:off x="12382550" y="9207500"/>
            <a:ext cx="241403" cy="3810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14:dur="1000"/>
</p:sld>
</file>

<file path=ppt/slides/slide5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65" name="Shape 665"/>
          <p:cNvSpPr/>
          <p:nvPr>
            <p:ph type="body" idx="14"/>
          </p:nvPr>
        </p:nvSpPr>
        <p:spPr>
          <a:prstGeom prst="rect">
            <a:avLst/>
          </a:prstGeom>
        </p:spPr>
        <p:txBody>
          <a:bodyPr/>
          <a:lstStyle/>
          <a:p>
            <a:pPr/>
            <a:r>
              <a:t>Thank you!</a:t>
            </a:r>
          </a:p>
        </p:txBody>
      </p:sp>
      <p:sp>
        <p:nvSpPr>
          <p:cNvPr id="666" name="Shape 666"/>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14:dur="1000"/>
</p:sld>
</file>

<file path=ppt/slides/slide51.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668" name="Shape 668"/>
          <p:cNvSpPr/>
          <p:nvPr>
            <p:ph type="sldNum" sz="quarter" idx="2"/>
          </p:nvPr>
        </p:nvSpPr>
        <p:spPr>
          <a:xfrm>
            <a:off x="12376264" y="9207500"/>
            <a:ext cx="253975" cy="3810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669" name="pasted-image.png"/>
          <p:cNvPicPr>
            <a:picLocks noChangeAspect="1"/>
          </p:cNvPicPr>
          <p:nvPr/>
        </p:nvPicPr>
        <p:blipFill>
          <a:blip r:embed="rId2">
            <a:extLst/>
          </a:blip>
          <a:stretch>
            <a:fillRect/>
          </a:stretch>
        </p:blipFill>
        <p:spPr>
          <a:xfrm>
            <a:off x="0" y="2333827"/>
            <a:ext cx="13004800" cy="5085946"/>
          </a:xfrm>
          <a:prstGeom prst="rect">
            <a:avLst/>
          </a:prstGeom>
          <a:ln w="12700">
            <a:miter lim="400000"/>
          </a:ln>
        </p:spPr>
      </p:pic>
    </p:spTree>
  </p:cSld>
  <p:clrMapOvr>
    <a:masterClrMapping/>
  </p:clrMapOvr>
  <p:transition xmlns:p14="http://schemas.microsoft.com/office/powerpoint/2010/main" spd="med" advClick="1" p14:dur="1000"/>
</p:sld>
</file>

<file path=ppt/slides/slide52.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671" name="Shape 671"/>
          <p:cNvSpPr/>
          <p:nvPr>
            <p:ph type="sldNum" sz="quarter" idx="2"/>
          </p:nvPr>
        </p:nvSpPr>
        <p:spPr>
          <a:xfrm>
            <a:off x="12376264" y="9207500"/>
            <a:ext cx="253975" cy="3810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672" name="pasted-image.png"/>
          <p:cNvPicPr>
            <a:picLocks noChangeAspect="1"/>
          </p:cNvPicPr>
          <p:nvPr/>
        </p:nvPicPr>
        <p:blipFill>
          <a:blip r:embed="rId2">
            <a:extLst/>
          </a:blip>
          <a:stretch>
            <a:fillRect/>
          </a:stretch>
        </p:blipFill>
        <p:spPr>
          <a:xfrm>
            <a:off x="-261491" y="-91402"/>
            <a:ext cx="13004801" cy="4636861"/>
          </a:xfrm>
          <a:prstGeom prst="rect">
            <a:avLst/>
          </a:prstGeom>
          <a:ln w="12700">
            <a:miter lim="400000"/>
          </a:ln>
        </p:spPr>
      </p:pic>
      <p:pic>
        <p:nvPicPr>
          <p:cNvPr id="673" name="pasted-image.png"/>
          <p:cNvPicPr>
            <a:picLocks noChangeAspect="1"/>
          </p:cNvPicPr>
          <p:nvPr/>
        </p:nvPicPr>
        <p:blipFill>
          <a:blip r:embed="rId3">
            <a:extLst/>
          </a:blip>
          <a:stretch>
            <a:fillRect/>
          </a:stretch>
        </p:blipFill>
        <p:spPr>
          <a:xfrm>
            <a:off x="-261491" y="5170561"/>
            <a:ext cx="13004801" cy="4398233"/>
          </a:xfrm>
          <a:prstGeom prst="rect">
            <a:avLst/>
          </a:prstGeom>
          <a:ln w="12700">
            <a:miter lim="400000"/>
          </a:ln>
        </p:spPr>
      </p:pic>
    </p:spTree>
  </p:cSld>
  <p:clrMapOvr>
    <a:masterClrMapping/>
  </p:clrMapOvr>
  <p:transition xmlns:p14="http://schemas.microsoft.com/office/powerpoint/2010/main" spd="med" advClick="1" p14:dur="1000"/>
</p:sld>
</file>

<file path=ppt/slides/slide53.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675" name="Shape 675"/>
          <p:cNvSpPr/>
          <p:nvPr>
            <p:ph type="title"/>
          </p:nvPr>
        </p:nvSpPr>
        <p:spPr>
          <a:prstGeom prst="rect">
            <a:avLst/>
          </a:prstGeom>
        </p:spPr>
        <p:txBody>
          <a:bodyPr/>
          <a:lstStyle/>
          <a:p>
            <a:pPr/>
          </a:p>
        </p:txBody>
      </p:sp>
      <p:sp>
        <p:nvSpPr>
          <p:cNvPr id="676" name="Shape 676"/>
          <p:cNvSpPr/>
          <p:nvPr>
            <p:ph type="sldNum" sz="quarter" idx="2"/>
          </p:nvPr>
        </p:nvSpPr>
        <p:spPr>
          <a:xfrm>
            <a:off x="12376264" y="9207500"/>
            <a:ext cx="253975" cy="3810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677" name="nodermi pass by reference - Page 1.png"/>
          <p:cNvPicPr>
            <a:picLocks noChangeAspect="1"/>
          </p:cNvPicPr>
          <p:nvPr/>
        </p:nvPicPr>
        <p:blipFill>
          <a:blip r:embed="rId2">
            <a:extLst/>
          </a:blip>
          <a:stretch>
            <a:fillRect/>
          </a:stretch>
        </p:blipFill>
        <p:spPr>
          <a:xfrm>
            <a:off x="646856" y="1677247"/>
            <a:ext cx="7121484" cy="7657969"/>
          </a:xfrm>
          <a:prstGeom prst="rect">
            <a:avLst/>
          </a:prstGeom>
          <a:ln w="12700">
            <a:miter lim="400000"/>
          </a:ln>
        </p:spPr>
      </p:pic>
    </p:spTree>
  </p:cSld>
  <p:clrMapOvr>
    <a:masterClrMapping/>
  </p:clrMapOvr>
  <p:transition xmlns:p14="http://schemas.microsoft.com/office/powerpoint/2010/main" spd="med" advClick="1" p14:dur="1000"/>
</p:sld>
</file>

<file path=ppt/slides/slide54.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679" name="Shape 679"/>
          <p:cNvSpPr/>
          <p:nvPr>
            <p:ph type="sldNum" sz="quarter" idx="2"/>
          </p:nvPr>
        </p:nvSpPr>
        <p:spPr>
          <a:xfrm>
            <a:off x="12376264" y="9207500"/>
            <a:ext cx="253975" cy="3810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680" name="nodermi_reference - nodermi reference.png"/>
          <p:cNvPicPr>
            <a:picLocks noChangeAspect="1"/>
          </p:cNvPicPr>
          <p:nvPr/>
        </p:nvPicPr>
        <p:blipFill>
          <a:blip r:embed="rId2">
            <a:extLst/>
          </a:blip>
          <a:stretch>
            <a:fillRect/>
          </a:stretch>
        </p:blipFill>
        <p:spPr>
          <a:xfrm>
            <a:off x="1033296" y="3282353"/>
            <a:ext cx="7519771" cy="5194610"/>
          </a:xfrm>
          <a:prstGeom prst="rect">
            <a:avLst/>
          </a:prstGeom>
          <a:ln w="12700">
            <a:miter lim="400000"/>
          </a:ln>
        </p:spPr>
      </p:pic>
    </p:spTree>
  </p:cSld>
  <p:clrMapOvr>
    <a:masterClrMapping/>
  </p:clrMapOvr>
  <p:transition xmlns:p14="http://schemas.microsoft.com/office/powerpoint/2010/main" spd="med" advClick="1" p14:dur="1000"/>
</p:sld>
</file>

<file path=ppt/slides/slide55.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682" name="Shape 682"/>
          <p:cNvSpPr/>
          <p:nvPr>
            <p:ph type="title"/>
          </p:nvPr>
        </p:nvSpPr>
        <p:spPr>
          <a:prstGeom prst="rect">
            <a:avLst/>
          </a:prstGeom>
        </p:spPr>
        <p:txBody>
          <a:bodyPr/>
          <a:lstStyle/>
          <a:p>
            <a:pPr/>
            <a:r>
              <a:t>Web Application Development </a:t>
            </a:r>
          </a:p>
        </p:txBody>
      </p:sp>
      <p:sp>
        <p:nvSpPr>
          <p:cNvPr id="683" name="Shape 683"/>
          <p:cNvSpPr/>
          <p:nvPr>
            <p:ph type="body" idx="1"/>
          </p:nvPr>
        </p:nvSpPr>
        <p:spPr>
          <a:prstGeom prst="rect">
            <a:avLst/>
          </a:prstGeom>
        </p:spPr>
        <p:txBody>
          <a:bodyPr/>
          <a:lstStyle/>
          <a:p>
            <a:pPr/>
          </a:p>
        </p:txBody>
      </p:sp>
      <p:sp>
        <p:nvSpPr>
          <p:cNvPr id="684" name="Shape 684"/>
          <p:cNvSpPr/>
          <p:nvPr>
            <p:ph type="sldNum" sz="quarter" idx="2"/>
          </p:nvPr>
        </p:nvSpPr>
        <p:spPr>
          <a:xfrm>
            <a:off x="12376264" y="9207500"/>
            <a:ext cx="253975" cy="3810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14:dur="1000"/>
</p:sld>
</file>

<file path=ppt/slides/slide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53" name="pasted-image.png"/>
          <p:cNvPicPr>
            <a:picLocks noChangeAspect="1"/>
          </p:cNvPicPr>
          <p:nvPr/>
        </p:nvPicPr>
        <p:blipFill>
          <a:blip r:embed="rId3">
            <a:extLst/>
          </a:blip>
          <a:stretch>
            <a:fillRect/>
          </a:stretch>
        </p:blipFill>
        <p:spPr>
          <a:xfrm>
            <a:off x="-46515" y="2840877"/>
            <a:ext cx="13097830" cy="5098972"/>
          </a:xfrm>
          <a:prstGeom prst="rect">
            <a:avLst/>
          </a:prstGeom>
          <a:ln w="12700">
            <a:miter lim="400000"/>
          </a:ln>
        </p:spPr>
      </p:pic>
      <p:sp>
        <p:nvSpPr>
          <p:cNvPr id="154" name="Shape 154"/>
          <p:cNvSpPr/>
          <p:nvPr>
            <p:ph type="title"/>
          </p:nvPr>
        </p:nvSpPr>
        <p:spPr>
          <a:prstGeom prst="rect">
            <a:avLst/>
          </a:prstGeom>
        </p:spPr>
        <p:txBody>
          <a:bodyPr/>
          <a:lstStyle/>
          <a:p>
            <a:pPr/>
            <a:r>
              <a:t>CloudBrowser1.0 [McDaniel/Back 2012]</a:t>
            </a:r>
          </a:p>
        </p:txBody>
      </p:sp>
      <p:sp>
        <p:nvSpPr>
          <p:cNvPr id="155" name="Shape 155"/>
          <p:cNvSpPr/>
          <p:nvPr>
            <p:ph type="sldNum" sz="quarter" idx="2"/>
          </p:nvPr>
        </p:nvSpPr>
        <p:spPr>
          <a:xfrm>
            <a:off x="12382550" y="9207500"/>
            <a:ext cx="241403" cy="3810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14:dur="1000"/>
</p:sld>
</file>

<file path=ppt/slides/slide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9" name="Shape 159"/>
          <p:cNvSpPr/>
          <p:nvPr>
            <p:ph type="title"/>
          </p:nvPr>
        </p:nvSpPr>
        <p:spPr>
          <a:prstGeom prst="rect">
            <a:avLst/>
          </a:prstGeom>
        </p:spPr>
        <p:txBody>
          <a:bodyPr/>
          <a:lstStyle>
            <a:lvl1pPr>
              <a:spcBef>
                <a:spcPts val="4200"/>
              </a:spcBef>
            </a:lvl1pPr>
          </a:lstStyle>
          <a:p>
            <a:pPr/>
            <a:r>
              <a:t>Benefits of CloudBrowser1.0</a:t>
            </a:r>
          </a:p>
        </p:txBody>
      </p:sp>
      <p:sp>
        <p:nvSpPr>
          <p:cNvPr id="160" name="Shape 160"/>
          <p:cNvSpPr/>
          <p:nvPr>
            <p:ph type="body" idx="1"/>
          </p:nvPr>
        </p:nvSpPr>
        <p:spPr>
          <a:prstGeom prst="rect">
            <a:avLst/>
          </a:prstGeom>
        </p:spPr>
        <p:txBody>
          <a:bodyPr/>
          <a:lstStyle/>
          <a:p>
            <a:pPr lvl="1"/>
            <a:r>
              <a:t>Single language : application logic is entirely in JavaScript</a:t>
            </a:r>
          </a:p>
          <a:p>
            <a:pPr lvl="1"/>
            <a:r>
              <a:t>Single place : client-server communication is abstracted away </a:t>
            </a:r>
          </a:p>
          <a:p>
            <a:pPr lvl="1"/>
            <a:r>
              <a:t>Reuse existing technology and developer experience: javascript libraries, CSS frameworks</a:t>
            </a:r>
          </a:p>
          <a:p>
            <a:pPr lvl="1"/>
            <a:r>
              <a:t>Continuous experience for user</a:t>
            </a:r>
          </a:p>
        </p:txBody>
      </p:sp>
      <p:sp>
        <p:nvSpPr>
          <p:cNvPr id="161" name="Shape 161"/>
          <p:cNvSpPr/>
          <p:nvPr>
            <p:ph type="sldNum" sz="quarter" idx="2"/>
          </p:nvPr>
        </p:nvSpPr>
        <p:spPr>
          <a:xfrm>
            <a:off x="12382550" y="9207500"/>
            <a:ext cx="241403" cy="3810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14:dur="1000"/>
</p:sld>
</file>

<file path=ppt/slides/slide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5" name="Shape 165"/>
          <p:cNvSpPr/>
          <p:nvPr>
            <p:ph type="title"/>
          </p:nvPr>
        </p:nvSpPr>
        <p:spPr>
          <a:prstGeom prst="rect">
            <a:avLst/>
          </a:prstGeom>
        </p:spPr>
        <p:txBody>
          <a:bodyPr/>
          <a:lstStyle/>
          <a:p>
            <a:pPr/>
            <a:r>
              <a:t>Open Problem for CloudBrowser1.0</a:t>
            </a:r>
          </a:p>
        </p:txBody>
      </p:sp>
      <p:sp>
        <p:nvSpPr>
          <p:cNvPr id="166" name="Shape 166"/>
          <p:cNvSpPr/>
          <p:nvPr>
            <p:ph type="sldNum" sz="quarter" idx="2"/>
          </p:nvPr>
        </p:nvSpPr>
        <p:spPr>
          <a:xfrm>
            <a:off x="12382550" y="9207500"/>
            <a:ext cx="241403" cy="3810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aphicFrame>
        <p:nvGraphicFramePr>
          <p:cNvPr id="167" name="Table 167"/>
          <p:cNvGraphicFramePr/>
          <p:nvPr/>
        </p:nvGraphicFramePr>
        <p:xfrm>
          <a:off x="1103230" y="2263078"/>
          <a:ext cx="10798340" cy="6980044"/>
        </p:xfrm>
        <a:graphic xmlns:a="http://schemas.openxmlformats.org/drawingml/2006/main">
          <a:graphicData uri="http://schemas.openxmlformats.org/drawingml/2006/table">
            <a:tbl>
              <a:tblPr firstCol="1" firstRow="1" lastCol="0" lastRow="0" bandCol="0" bandRow="1" rtl="0">
                <a:tableStyleId>{4C3C2611-4C71-4FC5-86AE-919BDF0F9419}</a:tableStyleId>
              </a:tblPr>
              <a:tblGrid>
                <a:gridCol w="5191913"/>
                <a:gridCol w="5606425"/>
              </a:tblGrid>
              <a:tr h="1163340">
                <a:tc>
                  <a:txBody>
                    <a:bodyPr/>
                    <a:lstStyle/>
                    <a:p>
                      <a:pPr defTabSz="914400">
                        <a:defRPr b="0">
                          <a:solidFill>
                            <a:srgbClr val="000000"/>
                          </a:solidFill>
                        </a:defRPr>
                      </a:pPr>
                      <a:r>
                        <a:rPr b="1" sz="3120">
                          <a:solidFill>
                            <a:srgbClr val="FFFFFF"/>
                          </a:solidFill>
                          <a:sym typeface="Helvetica"/>
                        </a:rPr>
                        <a:t>Problem</a:t>
                      </a:r>
                    </a:p>
                  </a:txBody>
                  <a:tcPr marL="50800" marR="50800" marT="50800" marB="50800" anchor="ctr" anchorCtr="0" horzOverflow="overflow"/>
                </a:tc>
                <a:tc>
                  <a:txBody>
                    <a:bodyPr/>
                    <a:lstStyle/>
                    <a:p>
                      <a:pPr defTabSz="914400">
                        <a:defRPr b="0">
                          <a:solidFill>
                            <a:srgbClr val="000000"/>
                          </a:solidFill>
                        </a:defRPr>
                      </a:pPr>
                      <a:r>
                        <a:rPr b="1" sz="3120">
                          <a:solidFill>
                            <a:srgbClr val="FFFFFF"/>
                          </a:solidFill>
                          <a:sym typeface="Helvetica"/>
                        </a:rPr>
                        <a:t>Solution</a:t>
                      </a:r>
                    </a:p>
                  </a:txBody>
                  <a:tcPr marL="50800" marR="50800" marT="50800" marB="50800" anchor="ctr" anchorCtr="0" horzOverflow="overflow"/>
                </a:tc>
              </a:tr>
              <a:tr h="1163340">
                <a:tc>
                  <a:txBody>
                    <a:bodyPr/>
                    <a:lstStyle/>
                    <a:p>
                      <a:pPr defTabSz="914400">
                        <a:defRPr b="0">
                          <a:solidFill>
                            <a:srgbClr val="000000"/>
                          </a:solidFill>
                        </a:defRPr>
                      </a:pPr>
                      <a:r>
                        <a:rPr b="1" sz="3120">
                          <a:solidFill>
                            <a:srgbClr val="FFFFFF"/>
                          </a:solidFill>
                          <a:sym typeface="Helvetica"/>
                        </a:rPr>
                        <a:t>Unsuitable for PaaS deployment</a:t>
                      </a:r>
                    </a:p>
                  </a:txBody>
                  <a:tcPr marL="50800" marR="50800" marT="50800" marB="50800" anchor="ctr" anchorCtr="0" horzOverflow="overflow"/>
                </a:tc>
                <a:tc>
                  <a:txBody>
                    <a:bodyPr/>
                    <a:lstStyle/>
                    <a:p>
                      <a:pPr defTabSz="914400"/>
                      <a:r>
                        <a:rPr sz="3120"/>
                        <a:t>Application bundle</a:t>
                      </a:r>
                    </a:p>
                  </a:txBody>
                  <a:tcPr marL="50800" marR="50800" marT="50800" marB="50800" anchor="ctr" anchorCtr="0" horzOverflow="overflow"/>
                </a:tc>
              </a:tr>
              <a:tr h="1163340">
                <a:tc>
                  <a:txBody>
                    <a:bodyPr/>
                    <a:lstStyle/>
                    <a:p>
                      <a:pPr defTabSz="914400">
                        <a:defRPr b="0">
                          <a:solidFill>
                            <a:srgbClr val="000000"/>
                          </a:solidFill>
                        </a:defRPr>
                      </a:pPr>
                      <a:r>
                        <a:rPr b="1" sz="3120">
                          <a:solidFill>
                            <a:srgbClr val="FFFFFF"/>
                          </a:solidFill>
                          <a:sym typeface="Helvetica"/>
                        </a:rPr>
                        <a:t>Lack of way to share data across virtual browsers</a:t>
                      </a:r>
                    </a:p>
                  </a:txBody>
                  <a:tcPr marL="50800" marR="50800" marT="50800" marB="50800" anchor="ctr" anchorCtr="0" horzOverflow="overflow"/>
                </a:tc>
                <a:tc>
                  <a:txBody>
                    <a:bodyPr/>
                    <a:lstStyle/>
                    <a:p>
                      <a:pPr defTabSz="914400"/>
                      <a:r>
                        <a:rPr sz="3120"/>
                        <a:t>App instance</a:t>
                      </a:r>
                    </a:p>
                  </a:txBody>
                  <a:tcPr marL="50800" marR="50800" marT="50800" marB="50800" anchor="ctr" anchorCtr="0" horzOverflow="overflow"/>
                </a:tc>
              </a:tr>
              <a:tr h="1163340">
                <a:tc>
                  <a:txBody>
                    <a:bodyPr/>
                    <a:lstStyle/>
                    <a:p>
                      <a:pPr defTabSz="914400">
                        <a:defRPr b="0">
                          <a:solidFill>
                            <a:srgbClr val="000000"/>
                          </a:solidFill>
                        </a:defRPr>
                      </a:pPr>
                      <a:r>
                        <a:rPr b="1" sz="3120">
                          <a:solidFill>
                            <a:srgbClr val="FFFFFF"/>
                          </a:solidFill>
                          <a:sym typeface="Helvetica"/>
                        </a:rPr>
                        <a:t>Lack of virtual browser management</a:t>
                      </a:r>
                    </a:p>
                  </a:txBody>
                  <a:tcPr marL="50800" marR="50800" marT="50800" marB="50800" anchor="ctr" anchorCtr="0" horzOverflow="overflow"/>
                </a:tc>
                <a:tc>
                  <a:txBody>
                    <a:bodyPr/>
                    <a:lstStyle/>
                    <a:p>
                      <a:pPr defTabSz="914400"/>
                      <a:r>
                        <a:rPr sz="3120"/>
                        <a:t>Application Instantiation Strategies</a:t>
                      </a:r>
                    </a:p>
                  </a:txBody>
                  <a:tcPr marL="50800" marR="50800" marT="50800" marB="50800" anchor="ctr" anchorCtr="0" horzOverflow="overflow"/>
                </a:tc>
              </a:tr>
              <a:tr h="1163340">
                <a:tc>
                  <a:txBody>
                    <a:bodyPr/>
                    <a:lstStyle/>
                    <a:p>
                      <a:pPr defTabSz="914400">
                        <a:defRPr b="0">
                          <a:solidFill>
                            <a:srgbClr val="000000"/>
                          </a:solidFill>
                        </a:defRPr>
                      </a:pPr>
                      <a:r>
                        <a:rPr b="1" sz="3120">
                          <a:solidFill>
                            <a:srgbClr val="FFFFFF"/>
                          </a:solidFill>
                          <a:sym typeface="Helvetica"/>
                        </a:rPr>
                        <a:t>Non-scalable, single-process implementation</a:t>
                      </a:r>
                    </a:p>
                  </a:txBody>
                  <a:tcPr marL="50800" marR="50800" marT="50800" marB="50800" anchor="ctr" anchorCtr="0" horzOverflow="overflow"/>
                </a:tc>
                <a:tc>
                  <a:txBody>
                    <a:bodyPr/>
                    <a:lstStyle/>
                    <a:p>
                      <a:pPr defTabSz="914400"/>
                      <a:r>
                        <a:rPr sz="3120"/>
                        <a:t>Multi-process implementation</a:t>
                      </a:r>
                    </a:p>
                  </a:txBody>
                  <a:tcPr marL="50800" marR="50800" marT="50800" marB="50800" anchor="ctr" anchorCtr="0" horzOverflow="overflow"/>
                </a:tc>
              </a:tr>
              <a:tr h="1163340">
                <a:tc>
                  <a:txBody>
                    <a:bodyPr/>
                    <a:lstStyle/>
                    <a:p>
                      <a:pPr defTabSz="914400">
                        <a:defRPr b="0">
                          <a:solidFill>
                            <a:srgbClr val="000000"/>
                          </a:solidFill>
                        </a:defRPr>
                      </a:pPr>
                      <a:r>
                        <a:rPr b="1" sz="3120">
                          <a:solidFill>
                            <a:srgbClr val="FFFFFF"/>
                          </a:solidFill>
                          <a:sym typeface="Helvetica"/>
                        </a:rPr>
                        <a:t>Lack of isolation for applications</a:t>
                      </a:r>
                    </a:p>
                  </a:txBody>
                  <a:tcPr marL="50800" marR="50800" marT="50800" marB="50800" anchor="ctr" anchorCtr="0" horzOverflow="overflow"/>
                </a:tc>
                <a:tc>
                  <a:txBody>
                    <a:bodyPr/>
                    <a:lstStyle/>
                    <a:p>
                      <a:pPr defTabSz="914400"/>
                      <a:r>
                        <a:rPr sz="3120"/>
                        <a:t>Encapsulated API layer</a:t>
                      </a:r>
                    </a:p>
                  </a:txBody>
                  <a:tcPr marL="50800" marR="50800" marT="50800" marB="50800" anchor="ctr" anchorCtr="0" horzOverflow="overflow"/>
                </a:tc>
              </a:tr>
            </a:tbl>
          </a:graphicData>
        </a:graphic>
      </p:graphicFrame>
    </p:spTree>
  </p:cSld>
  <p:clrMapOvr>
    <a:masterClrMapping/>
  </p:clrMapOvr>
  <p:transition xmlns:p14="http://schemas.microsoft.com/office/powerpoint/2010/main" spd="med" advClick="1" p14:dur="1000"/>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6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67" grpId="1"/>
    </p:bldLst>
  </p:timing>
</p:sld>
</file>

<file path=ppt/slides/slide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1" name="Shape 171"/>
          <p:cNvSpPr/>
          <p:nvPr>
            <p:ph type="title"/>
          </p:nvPr>
        </p:nvSpPr>
        <p:spPr>
          <a:prstGeom prst="rect">
            <a:avLst/>
          </a:prstGeom>
        </p:spPr>
        <p:txBody>
          <a:bodyPr/>
          <a:lstStyle/>
          <a:p>
            <a:pPr/>
            <a:r>
              <a:t>CloudBrowser Application Bundles</a:t>
            </a:r>
          </a:p>
        </p:txBody>
      </p:sp>
      <p:sp>
        <p:nvSpPr>
          <p:cNvPr id="172" name="Shape 172"/>
          <p:cNvSpPr/>
          <p:nvPr>
            <p:ph type="body" sz="quarter" idx="1"/>
          </p:nvPr>
        </p:nvSpPr>
        <p:spPr>
          <a:xfrm>
            <a:off x="808358" y="7387909"/>
            <a:ext cx="11099801" cy="1673551"/>
          </a:xfrm>
          <a:prstGeom prst="rect">
            <a:avLst/>
          </a:prstGeom>
        </p:spPr>
        <p:txBody>
          <a:bodyPr/>
          <a:lstStyle/>
          <a:p>
            <a:pPr marL="324485" indent="-324485" defTabSz="426466">
              <a:spcBef>
                <a:spcPts val="3000"/>
              </a:spcBef>
              <a:defRPr sz="2628"/>
            </a:pPr>
            <a:r>
              <a:t>CloudBrowser is PaaS service, supports deployment of multiple applications</a:t>
            </a:r>
          </a:p>
          <a:p>
            <a:pPr marL="324485" indent="-324485" defTabSz="426466">
              <a:spcBef>
                <a:spcPts val="3000"/>
              </a:spcBef>
              <a:defRPr sz="2628"/>
            </a:pPr>
            <a:r>
              <a:t>Applications are defined by application bundles</a:t>
            </a:r>
          </a:p>
        </p:txBody>
      </p:sp>
      <p:sp>
        <p:nvSpPr>
          <p:cNvPr id="173" name="Shape 173"/>
          <p:cNvSpPr/>
          <p:nvPr>
            <p:ph type="sldNum" sz="quarter" idx="2"/>
          </p:nvPr>
        </p:nvSpPr>
        <p:spPr>
          <a:xfrm>
            <a:off x="12382550" y="9207500"/>
            <a:ext cx="241403" cy="3810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174" name="pasted-image.png"/>
          <p:cNvPicPr>
            <a:picLocks noChangeAspect="1"/>
          </p:cNvPicPr>
          <p:nvPr/>
        </p:nvPicPr>
        <p:blipFill>
          <a:blip r:embed="rId3">
            <a:extLst/>
          </a:blip>
          <a:stretch>
            <a:fillRect/>
          </a:stretch>
        </p:blipFill>
        <p:spPr>
          <a:xfrm>
            <a:off x="564257" y="1326255"/>
            <a:ext cx="12294770" cy="6081988"/>
          </a:xfrm>
          <a:prstGeom prst="rect">
            <a:avLst/>
          </a:prstGeom>
          <a:ln w="12700">
            <a:miter lim="400000"/>
          </a:ln>
        </p:spPr>
      </p:pic>
    </p:spTree>
  </p:cSld>
  <p:clrMapOvr>
    <a:masterClrMapping/>
  </p:clrMapOvr>
  <p:transition xmlns:p14="http://schemas.microsoft.com/office/powerpoint/2010/main" spd="slow" advClick="1" p14:dur="1500"/>
</p:sld>
</file>

<file path=ppt/theme/_rels/theme1.xml.rels><?xml version="1.0" encoding="UTF-8" standalone="yes"?><Relationships xmlns="http://schemas.openxmlformats.org/package/2006/relationships"><Relationship Id="rId1" Type="http://schemas.openxmlformats.org/officeDocument/2006/relationships/image" Target="../media/image1.png"/></Relationships>

</file>

<file path=ppt/theme/_rels/theme2.xml.rels><?xml version="1.0" encoding="UTF-8" standalone="yes"?><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xmlns:r="http://schemas.openxmlformats.org/officeDocument/2006/relationships"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5400" dir="5400000">
              <a:srgbClr val="000000">
                <a:alpha val="50000"/>
              </a:srgbClr>
            </a:outerShdw>
          </a:effectLst>
        </a:effectStyle>
        <a:effectStyle>
          <a:effectLst>
            <a:outerShdw sx="100000" sy="100000" kx="0" ky="0" algn="b" rotWithShape="0" blurRad="50800" dist="12700" dir="0">
              <a:srgbClr val="000000">
                <a:alpha val="50000"/>
              </a:srgbClr>
            </a:outerShdw>
          </a:effectLst>
        </a:effectStyle>
        <a:effectStyle>
          <a:effectLst>
            <a:outerShdw sx="100000" sy="100000" kx="0" ky="0" algn="b" rotWithShape="0" blurRad="38100" dist="25400" dir="540000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5400" dir="5400000">
              <a:srgbClr val="000000">
                <a:alpha val="50000"/>
              </a:srgbClr>
            </a:outerShdw>
          </a:effectLst>
        </a:effectStyle>
        <a:effectStyle>
          <a:effectLst>
            <a:outerShdw sx="100000" sy="100000" kx="0" ky="0" algn="b" rotWithShape="0" blurRad="50800" dist="12700" dir="0">
              <a:srgbClr val="000000">
                <a:alpha val="50000"/>
              </a:srgbClr>
            </a:outerShdw>
          </a:effectLst>
        </a:effectStyle>
        <a:effectStyle>
          <a:effectLst>
            <a:outerShdw sx="100000" sy="100000" kx="0" ky="0" algn="b" rotWithShape="0" blurRad="38100" dist="25400" dir="540000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